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6" r:id="rId4"/>
    <p:sldMasterId id="2147483709" r:id="rId5"/>
    <p:sldMasterId id="2147483668" r:id="rId6"/>
    <p:sldMasterId id="2147483677" r:id="rId7"/>
  </p:sldMasterIdLst>
  <p:notesMasterIdLst>
    <p:notesMasterId r:id="rId34"/>
  </p:notesMasterIdLst>
  <p:handoutMasterIdLst>
    <p:handoutMasterId r:id="rId35"/>
  </p:handoutMasterIdLst>
  <p:sldIdLst>
    <p:sldId id="500" r:id="rId8"/>
    <p:sldId id="479" r:id="rId9"/>
    <p:sldId id="377" r:id="rId10"/>
    <p:sldId id="368" r:id="rId11"/>
    <p:sldId id="369" r:id="rId12"/>
    <p:sldId id="372" r:id="rId13"/>
    <p:sldId id="373" r:id="rId14"/>
    <p:sldId id="374" r:id="rId15"/>
    <p:sldId id="370" r:id="rId16"/>
    <p:sldId id="375" r:id="rId17"/>
    <p:sldId id="365" r:id="rId18"/>
    <p:sldId id="367" r:id="rId19"/>
    <p:sldId id="505" r:id="rId20"/>
    <p:sldId id="507" r:id="rId21"/>
    <p:sldId id="506" r:id="rId22"/>
    <p:sldId id="501" r:id="rId23"/>
    <p:sldId id="502" r:id="rId24"/>
    <p:sldId id="508" r:id="rId25"/>
    <p:sldId id="503" r:id="rId26"/>
    <p:sldId id="509" r:id="rId27"/>
    <p:sldId id="510" r:id="rId28"/>
    <p:sldId id="514" r:id="rId29"/>
    <p:sldId id="481" r:id="rId30"/>
    <p:sldId id="1901" r:id="rId31"/>
    <p:sldId id="1902" r:id="rId32"/>
    <p:sldId id="292" r:id="rId3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6A3ADBC-0B31-8E44-910E-AFB280B0E892}">
          <p14:sldIdLst>
            <p14:sldId id="500"/>
            <p14:sldId id="479"/>
            <p14:sldId id="377"/>
            <p14:sldId id="368"/>
            <p14:sldId id="369"/>
            <p14:sldId id="372"/>
            <p14:sldId id="373"/>
            <p14:sldId id="374"/>
            <p14:sldId id="370"/>
            <p14:sldId id="375"/>
            <p14:sldId id="365"/>
            <p14:sldId id="367"/>
            <p14:sldId id="505"/>
            <p14:sldId id="507"/>
            <p14:sldId id="506"/>
            <p14:sldId id="501"/>
            <p14:sldId id="502"/>
            <p14:sldId id="508"/>
            <p14:sldId id="503"/>
            <p14:sldId id="509"/>
            <p14:sldId id="510"/>
            <p14:sldId id="514"/>
            <p14:sldId id="481"/>
            <p14:sldId id="1901"/>
            <p14:sldId id="1902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5877"/>
    <a:srgbClr val="E4FDC2"/>
    <a:srgbClr val="DAFDA7"/>
    <a:srgbClr val="F1FDDC"/>
    <a:srgbClr val="B5EEFF"/>
    <a:srgbClr val="5D9CDD"/>
    <a:srgbClr val="8064A2"/>
    <a:srgbClr val="6C8F9B"/>
    <a:srgbClr val="5E60C9"/>
    <a:srgbClr val="6C8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BAF99F-EBF3-734D-B141-E92F012B3AD7}" v="21" dt="2022-07-22T21:20:11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9" autoAdjust="0"/>
    <p:restoredTop sz="84243" autoAdjust="0"/>
  </p:normalViewPr>
  <p:slideViewPr>
    <p:cSldViewPr>
      <p:cViewPr varScale="1">
        <p:scale>
          <a:sx n="129" d="100"/>
          <a:sy n="129" d="100"/>
        </p:scale>
        <p:origin x="968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7656"/>
    </p:cViewPr>
  </p:sorterViewPr>
  <p:notesViewPr>
    <p:cSldViewPr>
      <p:cViewPr varScale="1">
        <p:scale>
          <a:sx n="115" d="100"/>
          <a:sy n="115" d="100"/>
        </p:scale>
        <p:origin x="42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Mandelli" userId="0250b4d7-e5ff-4346-9fdf-1471b8520920" providerId="ADAL" clId="{9BBAF99F-EBF3-734D-B141-E92F012B3AD7}"/>
    <pc:docChg chg="undo custSel modSld">
      <pc:chgData name="Diego Mandelli" userId="0250b4d7-e5ff-4346-9fdf-1471b8520920" providerId="ADAL" clId="{9BBAF99F-EBF3-734D-B141-E92F012B3AD7}" dt="2022-07-22T21:25:45.288" v="240" actId="20577"/>
      <pc:docMkLst>
        <pc:docMk/>
      </pc:docMkLst>
      <pc:sldChg chg="delSp mod">
        <pc:chgData name="Diego Mandelli" userId="0250b4d7-e5ff-4346-9fdf-1471b8520920" providerId="ADAL" clId="{9BBAF99F-EBF3-734D-B141-E92F012B3AD7}" dt="2022-07-22T21:20:31.866" v="166" actId="478"/>
        <pc:sldMkLst>
          <pc:docMk/>
          <pc:sldMk cId="3098384034" sldId="350"/>
        </pc:sldMkLst>
        <pc:spChg chg="del">
          <ac:chgData name="Diego Mandelli" userId="0250b4d7-e5ff-4346-9fdf-1471b8520920" providerId="ADAL" clId="{9BBAF99F-EBF3-734D-B141-E92F012B3AD7}" dt="2022-07-22T21:20:31.866" v="166" actId="478"/>
          <ac:spMkLst>
            <pc:docMk/>
            <pc:sldMk cId="3098384034" sldId="350"/>
            <ac:spMk id="2" creationId="{94DABBAB-4FFD-AC1A-4B41-F26AA26B362F}"/>
          </ac:spMkLst>
        </pc:spChg>
        <pc:spChg chg="del">
          <ac:chgData name="Diego Mandelli" userId="0250b4d7-e5ff-4346-9fdf-1471b8520920" providerId="ADAL" clId="{9BBAF99F-EBF3-734D-B141-E92F012B3AD7}" dt="2022-07-22T21:20:31.866" v="166" actId="478"/>
          <ac:spMkLst>
            <pc:docMk/>
            <pc:sldMk cId="3098384034" sldId="350"/>
            <ac:spMk id="4" creationId="{09527D6E-F136-075F-DA3B-2CAFD32A991A}"/>
          </ac:spMkLst>
        </pc:spChg>
      </pc:sldChg>
      <pc:sldChg chg="addSp delSp modSp mod">
        <pc:chgData name="Diego Mandelli" userId="0250b4d7-e5ff-4346-9fdf-1471b8520920" providerId="ADAL" clId="{9BBAF99F-EBF3-734D-B141-E92F012B3AD7}" dt="2022-07-22T21:18:11.079" v="139"/>
        <pc:sldMkLst>
          <pc:docMk/>
          <pc:sldMk cId="1704998892" sldId="365"/>
        </pc:sldMkLst>
        <pc:spChg chg="del">
          <ac:chgData name="Diego Mandelli" userId="0250b4d7-e5ff-4346-9fdf-1471b8520920" providerId="ADAL" clId="{9BBAF99F-EBF3-734D-B141-E92F012B3AD7}" dt="2022-07-22T21:18:02.261" v="135" actId="478"/>
          <ac:spMkLst>
            <pc:docMk/>
            <pc:sldMk cId="1704998892" sldId="365"/>
            <ac:spMk id="2" creationId="{00000000-0000-0000-0000-000000000000}"/>
          </ac:spMkLst>
        </pc:spChg>
        <pc:spChg chg="add mod">
          <ac:chgData name="Diego Mandelli" userId="0250b4d7-e5ff-4346-9fdf-1471b8520920" providerId="ADAL" clId="{9BBAF99F-EBF3-734D-B141-E92F012B3AD7}" dt="2022-07-22T21:18:11.079" v="139"/>
          <ac:spMkLst>
            <pc:docMk/>
            <pc:sldMk cId="1704998892" sldId="365"/>
            <ac:spMk id="5" creationId="{782F7924-EDC6-D262-65FC-D35426112058}"/>
          </ac:spMkLst>
        </pc:spChg>
      </pc:sldChg>
      <pc:sldChg chg="addSp delSp modSp mod">
        <pc:chgData name="Diego Mandelli" userId="0250b4d7-e5ff-4346-9fdf-1471b8520920" providerId="ADAL" clId="{9BBAF99F-EBF3-734D-B141-E92F012B3AD7}" dt="2022-07-22T21:25:45.288" v="240" actId="20577"/>
        <pc:sldMkLst>
          <pc:docMk/>
          <pc:sldMk cId="1678568109" sldId="367"/>
        </pc:sldMkLst>
        <pc:spChg chg="del">
          <ac:chgData name="Diego Mandelli" userId="0250b4d7-e5ff-4346-9fdf-1471b8520920" providerId="ADAL" clId="{9BBAF99F-EBF3-734D-B141-E92F012B3AD7}" dt="2022-07-22T21:18:46.017" v="140" actId="478"/>
          <ac:spMkLst>
            <pc:docMk/>
            <pc:sldMk cId="1678568109" sldId="367"/>
            <ac:spMk id="2" creationId="{00000000-0000-0000-0000-000000000000}"/>
          </ac:spMkLst>
        </pc:spChg>
        <pc:spChg chg="add mod">
          <ac:chgData name="Diego Mandelli" userId="0250b4d7-e5ff-4346-9fdf-1471b8520920" providerId="ADAL" clId="{9BBAF99F-EBF3-734D-B141-E92F012B3AD7}" dt="2022-07-22T21:25:45.288" v="240" actId="20577"/>
          <ac:spMkLst>
            <pc:docMk/>
            <pc:sldMk cId="1678568109" sldId="367"/>
            <ac:spMk id="6" creationId="{3E23579C-0B0E-8647-C233-F425BEDC8B69}"/>
          </ac:spMkLst>
        </pc:spChg>
      </pc:sldChg>
      <pc:sldChg chg="addSp delSp modSp mod">
        <pc:chgData name="Diego Mandelli" userId="0250b4d7-e5ff-4346-9fdf-1471b8520920" providerId="ADAL" clId="{9BBAF99F-EBF3-734D-B141-E92F012B3AD7}" dt="2022-07-22T21:21:56.506" v="211" actId="20577"/>
        <pc:sldMkLst>
          <pc:docMk/>
          <pc:sldMk cId="3461603820" sldId="369"/>
        </pc:sldMkLst>
        <pc:spChg chg="del mod">
          <ac:chgData name="Diego Mandelli" userId="0250b4d7-e5ff-4346-9fdf-1471b8520920" providerId="ADAL" clId="{9BBAF99F-EBF3-734D-B141-E92F012B3AD7}" dt="2022-07-22T21:15:23.104" v="52" actId="478"/>
          <ac:spMkLst>
            <pc:docMk/>
            <pc:sldMk cId="3461603820" sldId="369"/>
            <ac:spMk id="2" creationId="{00000000-0000-0000-0000-000000000000}"/>
          </ac:spMkLst>
        </pc:spChg>
        <pc:spChg chg="mod">
          <ac:chgData name="Diego Mandelli" userId="0250b4d7-e5ff-4346-9fdf-1471b8520920" providerId="ADAL" clId="{9BBAF99F-EBF3-734D-B141-E92F012B3AD7}" dt="2022-07-22T21:21:56.506" v="211" actId="20577"/>
          <ac:spMkLst>
            <pc:docMk/>
            <pc:sldMk cId="3461603820" sldId="369"/>
            <ac:spMk id="3" creationId="{00000000-0000-0000-0000-000000000000}"/>
          </ac:spMkLst>
        </pc:spChg>
        <pc:spChg chg="add mod">
          <ac:chgData name="Diego Mandelli" userId="0250b4d7-e5ff-4346-9fdf-1471b8520920" providerId="ADAL" clId="{9BBAF99F-EBF3-734D-B141-E92F012B3AD7}" dt="2022-07-22T21:15:40.808" v="72" actId="20577"/>
          <ac:spMkLst>
            <pc:docMk/>
            <pc:sldMk cId="3461603820" sldId="369"/>
            <ac:spMk id="4" creationId="{FF777556-17BD-42B2-A9E4-53F81502183F}"/>
          </ac:spMkLst>
        </pc:spChg>
        <pc:spChg chg="mod">
          <ac:chgData name="Diego Mandelli" userId="0250b4d7-e5ff-4346-9fdf-1471b8520920" providerId="ADAL" clId="{9BBAF99F-EBF3-734D-B141-E92F012B3AD7}" dt="2022-07-22T21:21:30.717" v="198" actId="1076"/>
          <ac:spMkLst>
            <pc:docMk/>
            <pc:sldMk cId="3461603820" sldId="369"/>
            <ac:spMk id="9" creationId="{653563BD-14BC-104E-BA3A-169F7525EBEA}"/>
          </ac:spMkLst>
        </pc:spChg>
        <pc:picChg chg="mod">
          <ac:chgData name="Diego Mandelli" userId="0250b4d7-e5ff-4346-9fdf-1471b8520920" providerId="ADAL" clId="{9BBAF99F-EBF3-734D-B141-E92F012B3AD7}" dt="2022-07-22T21:21:30.717" v="198" actId="1076"/>
          <ac:picMkLst>
            <pc:docMk/>
            <pc:sldMk cId="3461603820" sldId="369"/>
            <ac:picMk id="8" creationId="{1D7E33A4-6FCE-4E4D-A9F4-129CB4F10CD1}"/>
          </ac:picMkLst>
        </pc:picChg>
      </pc:sldChg>
      <pc:sldChg chg="addSp delSp modSp mod">
        <pc:chgData name="Diego Mandelli" userId="0250b4d7-e5ff-4346-9fdf-1471b8520920" providerId="ADAL" clId="{9BBAF99F-EBF3-734D-B141-E92F012B3AD7}" dt="2022-07-22T21:25:24.286" v="238" actId="1076"/>
        <pc:sldMkLst>
          <pc:docMk/>
          <pc:sldMk cId="3974946675" sldId="370"/>
        </pc:sldMkLst>
        <pc:spChg chg="del">
          <ac:chgData name="Diego Mandelli" userId="0250b4d7-e5ff-4346-9fdf-1471b8520920" providerId="ADAL" clId="{9BBAF99F-EBF3-734D-B141-E92F012B3AD7}" dt="2022-07-22T21:17:42.661" v="129" actId="478"/>
          <ac:spMkLst>
            <pc:docMk/>
            <pc:sldMk cId="3974946675" sldId="370"/>
            <ac:spMk id="2" creationId="{00000000-0000-0000-0000-000000000000}"/>
          </ac:spMkLst>
        </pc:spChg>
        <pc:spChg chg="mod">
          <ac:chgData name="Diego Mandelli" userId="0250b4d7-e5ff-4346-9fdf-1471b8520920" providerId="ADAL" clId="{9BBAF99F-EBF3-734D-B141-E92F012B3AD7}" dt="2022-07-22T21:25:24.286" v="238" actId="1076"/>
          <ac:spMkLst>
            <pc:docMk/>
            <pc:sldMk cId="3974946675" sldId="370"/>
            <ac:spMk id="3" creationId="{00000000-0000-0000-0000-000000000000}"/>
          </ac:spMkLst>
        </pc:spChg>
        <pc:spChg chg="add del mod">
          <ac:chgData name="Diego Mandelli" userId="0250b4d7-e5ff-4346-9fdf-1471b8520920" providerId="ADAL" clId="{9BBAF99F-EBF3-734D-B141-E92F012B3AD7}" dt="2022-07-22T21:17:43.695" v="130" actId="478"/>
          <ac:spMkLst>
            <pc:docMk/>
            <pc:sldMk cId="3974946675" sldId="370"/>
            <ac:spMk id="18" creationId="{FEE1630E-884F-21ED-E7CB-5F6F6687A70E}"/>
          </ac:spMkLst>
        </pc:spChg>
        <pc:spChg chg="add mod">
          <ac:chgData name="Diego Mandelli" userId="0250b4d7-e5ff-4346-9fdf-1471b8520920" providerId="ADAL" clId="{9BBAF99F-EBF3-734D-B141-E92F012B3AD7}" dt="2022-07-22T21:17:44.107" v="131"/>
          <ac:spMkLst>
            <pc:docMk/>
            <pc:sldMk cId="3974946675" sldId="370"/>
            <ac:spMk id="19" creationId="{F963C359-55F4-9154-C7C3-CB344DEABFD6}"/>
          </ac:spMkLst>
        </pc:spChg>
        <pc:grpChg chg="mod">
          <ac:chgData name="Diego Mandelli" userId="0250b4d7-e5ff-4346-9fdf-1471b8520920" providerId="ADAL" clId="{9BBAF99F-EBF3-734D-B141-E92F012B3AD7}" dt="2022-07-22T21:17:04.265" v="118" actId="1076"/>
          <ac:grpSpMkLst>
            <pc:docMk/>
            <pc:sldMk cId="3974946675" sldId="370"/>
            <ac:grpSpMk id="4" creationId="{523C311C-E257-7075-CD38-4E4FD5B5F412}"/>
          </ac:grpSpMkLst>
        </pc:grpChg>
        <pc:picChg chg="mod">
          <ac:chgData name="Diego Mandelli" userId="0250b4d7-e5ff-4346-9fdf-1471b8520920" providerId="ADAL" clId="{9BBAF99F-EBF3-734D-B141-E92F012B3AD7}" dt="2022-07-22T21:17:04.265" v="118" actId="1076"/>
          <ac:picMkLst>
            <pc:docMk/>
            <pc:sldMk cId="3974946675" sldId="370"/>
            <ac:picMk id="17" creationId="{3D2B4699-26FE-5638-EAA1-3F74B1DDF024}"/>
          </ac:picMkLst>
        </pc:picChg>
      </pc:sldChg>
      <pc:sldChg chg="addSp delSp modSp mod">
        <pc:chgData name="Diego Mandelli" userId="0250b4d7-e5ff-4346-9fdf-1471b8520920" providerId="ADAL" clId="{9BBAF99F-EBF3-734D-B141-E92F012B3AD7}" dt="2022-07-22T21:24:42.586" v="229" actId="255"/>
        <pc:sldMkLst>
          <pc:docMk/>
          <pc:sldMk cId="3169589578" sldId="372"/>
        </pc:sldMkLst>
        <pc:spChg chg="add del mod">
          <ac:chgData name="Diego Mandelli" userId="0250b4d7-e5ff-4346-9fdf-1471b8520920" providerId="ADAL" clId="{9BBAF99F-EBF3-734D-B141-E92F012B3AD7}" dt="2022-07-22T21:16:01.006" v="79" actId="478"/>
          <ac:spMkLst>
            <pc:docMk/>
            <pc:sldMk cId="3169589578" sldId="372"/>
            <ac:spMk id="2" creationId="{00000000-0000-0000-0000-000000000000}"/>
          </ac:spMkLst>
        </pc:spChg>
        <pc:spChg chg="mod">
          <ac:chgData name="Diego Mandelli" userId="0250b4d7-e5ff-4346-9fdf-1471b8520920" providerId="ADAL" clId="{9BBAF99F-EBF3-734D-B141-E92F012B3AD7}" dt="2022-07-22T21:24:42.586" v="229" actId="255"/>
          <ac:spMkLst>
            <pc:docMk/>
            <pc:sldMk cId="3169589578" sldId="372"/>
            <ac:spMk id="3" creationId="{00000000-0000-0000-0000-000000000000}"/>
          </ac:spMkLst>
        </pc:spChg>
        <pc:spChg chg="add del mod">
          <ac:chgData name="Diego Mandelli" userId="0250b4d7-e5ff-4346-9fdf-1471b8520920" providerId="ADAL" clId="{9BBAF99F-EBF3-734D-B141-E92F012B3AD7}" dt="2022-07-22T21:15:49.754" v="74" actId="478"/>
          <ac:spMkLst>
            <pc:docMk/>
            <pc:sldMk cId="3169589578" sldId="372"/>
            <ac:spMk id="10" creationId="{5D466FE1-670E-DC9A-DD0F-FE2EF5473CCC}"/>
          </ac:spMkLst>
        </pc:spChg>
        <pc:spChg chg="add mod">
          <ac:chgData name="Diego Mandelli" userId="0250b4d7-e5ff-4346-9fdf-1471b8520920" providerId="ADAL" clId="{9BBAF99F-EBF3-734D-B141-E92F012B3AD7}" dt="2022-07-22T21:17:21.549" v="122" actId="20577"/>
          <ac:spMkLst>
            <pc:docMk/>
            <pc:sldMk cId="3169589578" sldId="372"/>
            <ac:spMk id="12" creationId="{861B9320-F19A-F4A0-EB24-D7073F037C18}"/>
          </ac:spMkLst>
        </pc:spChg>
      </pc:sldChg>
      <pc:sldChg chg="addSp delSp modSp mod">
        <pc:chgData name="Diego Mandelli" userId="0250b4d7-e5ff-4346-9fdf-1471b8520920" providerId="ADAL" clId="{9BBAF99F-EBF3-734D-B141-E92F012B3AD7}" dt="2022-07-22T21:25:10.498" v="235" actId="20577"/>
        <pc:sldMkLst>
          <pc:docMk/>
          <pc:sldMk cId="3302512126" sldId="373"/>
        </pc:sldMkLst>
        <pc:spChg chg="mod">
          <ac:chgData name="Diego Mandelli" userId="0250b4d7-e5ff-4346-9fdf-1471b8520920" providerId="ADAL" clId="{9BBAF99F-EBF3-734D-B141-E92F012B3AD7}" dt="2022-07-22T21:25:10.498" v="235" actId="20577"/>
          <ac:spMkLst>
            <pc:docMk/>
            <pc:sldMk cId="3302512126" sldId="373"/>
            <ac:spMk id="3" creationId="{00000000-0000-0000-0000-000000000000}"/>
          </ac:spMkLst>
        </pc:spChg>
        <pc:spChg chg="add del mod">
          <ac:chgData name="Diego Mandelli" userId="0250b4d7-e5ff-4346-9fdf-1471b8520920" providerId="ADAL" clId="{9BBAF99F-EBF3-734D-B141-E92F012B3AD7}" dt="2022-07-22T21:17:28.689" v="124" actId="478"/>
          <ac:spMkLst>
            <pc:docMk/>
            <pc:sldMk cId="3302512126" sldId="373"/>
            <ac:spMk id="7" creationId="{19B41C76-E821-59FB-30E9-507C55036EE0}"/>
          </ac:spMkLst>
        </pc:spChg>
        <pc:spChg chg="del">
          <ac:chgData name="Diego Mandelli" userId="0250b4d7-e5ff-4346-9fdf-1471b8520920" providerId="ADAL" clId="{9BBAF99F-EBF3-734D-B141-E92F012B3AD7}" dt="2022-07-22T21:17:27.710" v="123" actId="478"/>
          <ac:spMkLst>
            <pc:docMk/>
            <pc:sldMk cId="3302512126" sldId="373"/>
            <ac:spMk id="8" creationId="{FE3B5F75-E6CA-E443-937A-9D849DFA25FF}"/>
          </ac:spMkLst>
        </pc:spChg>
        <pc:spChg chg="add mod">
          <ac:chgData name="Diego Mandelli" userId="0250b4d7-e5ff-4346-9fdf-1471b8520920" providerId="ADAL" clId="{9BBAF99F-EBF3-734D-B141-E92F012B3AD7}" dt="2022-07-22T21:17:28.983" v="125"/>
          <ac:spMkLst>
            <pc:docMk/>
            <pc:sldMk cId="3302512126" sldId="373"/>
            <ac:spMk id="9" creationId="{776C7C99-794D-D1B3-6501-388029C871DB}"/>
          </ac:spMkLst>
        </pc:spChg>
      </pc:sldChg>
      <pc:sldChg chg="addSp delSp modSp mod">
        <pc:chgData name="Diego Mandelli" userId="0250b4d7-e5ff-4346-9fdf-1471b8520920" providerId="ADAL" clId="{9BBAF99F-EBF3-734D-B141-E92F012B3AD7}" dt="2022-07-22T21:24:54.438" v="230" actId="1076"/>
        <pc:sldMkLst>
          <pc:docMk/>
          <pc:sldMk cId="176438909" sldId="374"/>
        </pc:sldMkLst>
        <pc:spChg chg="mod">
          <ac:chgData name="Diego Mandelli" userId="0250b4d7-e5ff-4346-9fdf-1471b8520920" providerId="ADAL" clId="{9BBAF99F-EBF3-734D-B141-E92F012B3AD7}" dt="2022-07-22T21:24:54.438" v="230" actId="1076"/>
          <ac:spMkLst>
            <pc:docMk/>
            <pc:sldMk cId="176438909" sldId="374"/>
            <ac:spMk id="3" creationId="{00000000-0000-0000-0000-000000000000}"/>
          </ac:spMkLst>
        </pc:spChg>
        <pc:spChg chg="del">
          <ac:chgData name="Diego Mandelli" userId="0250b4d7-e5ff-4346-9fdf-1471b8520920" providerId="ADAL" clId="{9BBAF99F-EBF3-734D-B141-E92F012B3AD7}" dt="2022-07-22T21:17:32.438" v="126" actId="478"/>
          <ac:spMkLst>
            <pc:docMk/>
            <pc:sldMk cId="176438909" sldId="374"/>
            <ac:spMk id="7" creationId="{3FFC5073-322A-9644-8DE4-5493CADCCF6A}"/>
          </ac:spMkLst>
        </pc:spChg>
        <pc:spChg chg="add del mod">
          <ac:chgData name="Diego Mandelli" userId="0250b4d7-e5ff-4346-9fdf-1471b8520920" providerId="ADAL" clId="{9BBAF99F-EBF3-734D-B141-E92F012B3AD7}" dt="2022-07-22T21:17:33.378" v="127" actId="478"/>
          <ac:spMkLst>
            <pc:docMk/>
            <pc:sldMk cId="176438909" sldId="374"/>
            <ac:spMk id="8" creationId="{5C227B7A-EDDE-45F9-FE18-0980EFFF4978}"/>
          </ac:spMkLst>
        </pc:spChg>
        <pc:spChg chg="add mod">
          <ac:chgData name="Diego Mandelli" userId="0250b4d7-e5ff-4346-9fdf-1471b8520920" providerId="ADAL" clId="{9BBAF99F-EBF3-734D-B141-E92F012B3AD7}" dt="2022-07-22T21:17:33.714" v="128"/>
          <ac:spMkLst>
            <pc:docMk/>
            <pc:sldMk cId="176438909" sldId="374"/>
            <ac:spMk id="9" creationId="{89E9407D-9742-4736-3DC8-9D6E557499FA}"/>
          </ac:spMkLst>
        </pc:spChg>
      </pc:sldChg>
      <pc:sldChg chg="addSp delSp modSp mod">
        <pc:chgData name="Diego Mandelli" userId="0250b4d7-e5ff-4346-9fdf-1471b8520920" providerId="ADAL" clId="{9BBAF99F-EBF3-734D-B141-E92F012B3AD7}" dt="2022-07-22T21:17:54.531" v="134"/>
        <pc:sldMkLst>
          <pc:docMk/>
          <pc:sldMk cId="810233890" sldId="375"/>
        </pc:sldMkLst>
        <pc:spChg chg="del">
          <ac:chgData name="Diego Mandelli" userId="0250b4d7-e5ff-4346-9fdf-1471b8520920" providerId="ADAL" clId="{9BBAF99F-EBF3-734D-B141-E92F012B3AD7}" dt="2022-07-22T21:17:53.211" v="132" actId="478"/>
          <ac:spMkLst>
            <pc:docMk/>
            <pc:sldMk cId="810233890" sldId="375"/>
            <ac:spMk id="2" creationId="{6A07A972-4AE2-764F-BD0D-C03E350085CB}"/>
          </ac:spMkLst>
        </pc:spChg>
        <pc:spChg chg="add del mod">
          <ac:chgData name="Diego Mandelli" userId="0250b4d7-e5ff-4346-9fdf-1471b8520920" providerId="ADAL" clId="{9BBAF99F-EBF3-734D-B141-E92F012B3AD7}" dt="2022-07-22T21:17:54.109" v="133" actId="478"/>
          <ac:spMkLst>
            <pc:docMk/>
            <pc:sldMk cId="810233890" sldId="375"/>
            <ac:spMk id="6" creationId="{795C255F-7ECB-653A-B9E1-EA1E6B1730D4}"/>
          </ac:spMkLst>
        </pc:spChg>
        <pc:spChg chg="add mod">
          <ac:chgData name="Diego Mandelli" userId="0250b4d7-e5ff-4346-9fdf-1471b8520920" providerId="ADAL" clId="{9BBAF99F-EBF3-734D-B141-E92F012B3AD7}" dt="2022-07-22T21:17:54.531" v="134"/>
          <ac:spMkLst>
            <pc:docMk/>
            <pc:sldMk cId="810233890" sldId="375"/>
            <ac:spMk id="7" creationId="{0A8FA27A-1D22-C76F-862B-94B6D95B39E6}"/>
          </ac:spMkLst>
        </pc:spChg>
      </pc:sldChg>
      <pc:sldChg chg="addSp delSp modSp mod">
        <pc:chgData name="Diego Mandelli" userId="0250b4d7-e5ff-4346-9fdf-1471b8520920" providerId="ADAL" clId="{9BBAF99F-EBF3-734D-B141-E92F012B3AD7}" dt="2022-07-22T21:15:10.301" v="50" actId="20577"/>
        <pc:sldMkLst>
          <pc:docMk/>
          <pc:sldMk cId="712274643" sldId="377"/>
        </pc:sldMkLst>
        <pc:spChg chg="add mod">
          <ac:chgData name="Diego Mandelli" userId="0250b4d7-e5ff-4346-9fdf-1471b8520920" providerId="ADAL" clId="{9BBAF99F-EBF3-734D-B141-E92F012B3AD7}" dt="2022-07-22T21:15:10.301" v="50" actId="20577"/>
          <ac:spMkLst>
            <pc:docMk/>
            <pc:sldMk cId="712274643" sldId="377"/>
            <ac:spMk id="3" creationId="{0928AD45-62A0-E2B0-0844-34509AEEEA5D}"/>
          </ac:spMkLst>
        </pc:spChg>
        <pc:spChg chg="del">
          <ac:chgData name="Diego Mandelli" userId="0250b4d7-e5ff-4346-9fdf-1471b8520920" providerId="ADAL" clId="{9BBAF99F-EBF3-734D-B141-E92F012B3AD7}" dt="2022-07-22T21:15:02.201" v="41" actId="478"/>
          <ac:spMkLst>
            <pc:docMk/>
            <pc:sldMk cId="712274643" sldId="377"/>
            <ac:spMk id="13" creationId="{AA8FB372-E83C-A949-A8D3-F969DBA644B5}"/>
          </ac:spMkLst>
        </pc:spChg>
      </pc:sldChg>
      <pc:sldChg chg="addSp delSp modSp mod">
        <pc:chgData name="Diego Mandelli" userId="0250b4d7-e5ff-4346-9fdf-1471b8520920" providerId="ADAL" clId="{9BBAF99F-EBF3-734D-B141-E92F012B3AD7}" dt="2022-07-22T21:14:53.513" v="40" actId="20577"/>
        <pc:sldMkLst>
          <pc:docMk/>
          <pc:sldMk cId="1376342268" sldId="479"/>
        </pc:sldMkLst>
        <pc:spChg chg="del">
          <ac:chgData name="Diego Mandelli" userId="0250b4d7-e5ff-4346-9fdf-1471b8520920" providerId="ADAL" clId="{9BBAF99F-EBF3-734D-B141-E92F012B3AD7}" dt="2022-07-22T21:14:03.901" v="1" actId="478"/>
          <ac:spMkLst>
            <pc:docMk/>
            <pc:sldMk cId="1376342268" sldId="479"/>
            <ac:spMk id="2" creationId="{00000000-0000-0000-0000-000000000000}"/>
          </ac:spMkLst>
        </pc:spChg>
        <pc:spChg chg="mod">
          <ac:chgData name="Diego Mandelli" userId="0250b4d7-e5ff-4346-9fdf-1471b8520920" providerId="ADAL" clId="{9BBAF99F-EBF3-734D-B141-E92F012B3AD7}" dt="2022-07-22T21:14:53.513" v="40" actId="20577"/>
          <ac:spMkLst>
            <pc:docMk/>
            <pc:sldMk cId="1376342268" sldId="479"/>
            <ac:spMk id="3" creationId="{00000000-0000-0000-0000-000000000000}"/>
          </ac:spMkLst>
        </pc:spChg>
        <pc:spChg chg="add mod">
          <ac:chgData name="Diego Mandelli" userId="0250b4d7-e5ff-4346-9fdf-1471b8520920" providerId="ADAL" clId="{9BBAF99F-EBF3-734D-B141-E92F012B3AD7}" dt="2022-07-22T21:14:15.275" v="31" actId="20577"/>
          <ac:spMkLst>
            <pc:docMk/>
            <pc:sldMk cId="1376342268" sldId="479"/>
            <ac:spMk id="6" creationId="{73141F13-43C7-6AF1-9756-B07F2370445C}"/>
          </ac:spMkLst>
        </pc:spChg>
      </pc:sldChg>
      <pc:sldChg chg="addSp delSp modSp mod">
        <pc:chgData name="Diego Mandelli" userId="0250b4d7-e5ff-4346-9fdf-1471b8520920" providerId="ADAL" clId="{9BBAF99F-EBF3-734D-B141-E92F012B3AD7}" dt="2022-07-22T21:20:24.094" v="165" actId="14100"/>
        <pc:sldMkLst>
          <pc:docMk/>
          <pc:sldMk cId="2615002846" sldId="481"/>
        </pc:sldMkLst>
        <pc:spChg chg="del">
          <ac:chgData name="Diego Mandelli" userId="0250b4d7-e5ff-4346-9fdf-1471b8520920" providerId="ADAL" clId="{9BBAF99F-EBF3-734D-B141-E92F012B3AD7}" dt="2022-07-22T21:18:53.461" v="142" actId="478"/>
          <ac:spMkLst>
            <pc:docMk/>
            <pc:sldMk cId="2615002846" sldId="481"/>
            <ac:spMk id="2" creationId="{00000000-0000-0000-0000-000000000000}"/>
          </ac:spMkLst>
        </pc:spChg>
        <pc:spChg chg="mod">
          <ac:chgData name="Diego Mandelli" userId="0250b4d7-e5ff-4346-9fdf-1471b8520920" providerId="ADAL" clId="{9BBAF99F-EBF3-734D-B141-E92F012B3AD7}" dt="2022-07-22T21:20:24.094" v="165" actId="14100"/>
          <ac:spMkLst>
            <pc:docMk/>
            <pc:sldMk cId="2615002846" sldId="481"/>
            <ac:spMk id="3" creationId="{00000000-0000-0000-0000-000000000000}"/>
          </ac:spMkLst>
        </pc:spChg>
        <pc:spChg chg="add mod">
          <ac:chgData name="Diego Mandelli" userId="0250b4d7-e5ff-4346-9fdf-1471b8520920" providerId="ADAL" clId="{9BBAF99F-EBF3-734D-B141-E92F012B3AD7}" dt="2022-07-22T21:18:56.161" v="145"/>
          <ac:spMkLst>
            <pc:docMk/>
            <pc:sldMk cId="2615002846" sldId="481"/>
            <ac:spMk id="7" creationId="{ED8C08AC-C80D-7F2C-8CB9-6D27BA869C5C}"/>
          </ac:spMkLst>
        </pc:spChg>
        <pc:spChg chg="add del">
          <ac:chgData name="Diego Mandelli" userId="0250b4d7-e5ff-4346-9fdf-1471b8520920" providerId="ADAL" clId="{9BBAF99F-EBF3-734D-B141-E92F012B3AD7}" dt="2022-07-22T21:18:55.158" v="144" actId="22"/>
          <ac:spMkLst>
            <pc:docMk/>
            <pc:sldMk cId="2615002846" sldId="481"/>
            <ac:spMk id="9" creationId="{F5FCF0C7-B5EA-9747-57A0-B3994907AF23}"/>
          </ac:spMkLst>
        </pc:spChg>
        <pc:picChg chg="mod">
          <ac:chgData name="Diego Mandelli" userId="0250b4d7-e5ff-4346-9fdf-1471b8520920" providerId="ADAL" clId="{9BBAF99F-EBF3-734D-B141-E92F012B3AD7}" dt="2022-07-22T21:20:20.865" v="164" actId="1076"/>
          <ac:picMkLst>
            <pc:docMk/>
            <pc:sldMk cId="2615002846" sldId="481"/>
            <ac:picMk id="5" creationId="{94A189D5-C05E-B742-893F-CDCBE759F3F4}"/>
          </ac:picMkLst>
        </pc:picChg>
      </pc:sldChg>
      <pc:sldChg chg="delSp mod">
        <pc:chgData name="Diego Mandelli" userId="0250b4d7-e5ff-4346-9fdf-1471b8520920" providerId="ADAL" clId="{9BBAF99F-EBF3-734D-B141-E92F012B3AD7}" dt="2022-07-22T21:13:35.137" v="0" actId="478"/>
        <pc:sldMkLst>
          <pc:docMk/>
          <pc:sldMk cId="1887896323" sldId="500"/>
        </pc:sldMkLst>
        <pc:spChg chg="del">
          <ac:chgData name="Diego Mandelli" userId="0250b4d7-e5ff-4346-9fdf-1471b8520920" providerId="ADAL" clId="{9BBAF99F-EBF3-734D-B141-E92F012B3AD7}" dt="2022-07-22T21:13:35.137" v="0" actId="478"/>
          <ac:spMkLst>
            <pc:docMk/>
            <pc:sldMk cId="1887896323" sldId="500"/>
            <ac:spMk id="7" creationId="{681C86CD-9CC9-EDE9-C489-5AF00B9718C1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lfoa\Downloads\Fuel_pattern_test\opt_export_0_invW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lfoa\Downloads\Fuel_pattern_test\opt_export_0_invW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lfoa\Downloads\Fuel_pattern_test\opt_export_0_invW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Fitness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B16A-2747-8274-599B2D45C30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B16A-2747-8274-599B2D45C30B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B16A-2747-8274-599B2D45C30B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B16A-2747-8274-599B2D45C30B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B16A-2747-8274-599B2D45C30B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B16A-2747-8274-599B2D45C3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P1</c:v>
                </c:pt>
                <c:pt idx="1">
                  <c:v>P2</c:v>
                </c:pt>
                <c:pt idx="2">
                  <c:v>P3</c:v>
                </c:pt>
                <c:pt idx="3">
                  <c:v>P4</c:v>
                </c:pt>
                <c:pt idx="4">
                  <c:v>P5</c:v>
                </c:pt>
                <c:pt idx="5">
                  <c:v>P6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</c:v>
                </c:pt>
                <c:pt idx="1">
                  <c:v>8.2000000000000011</c:v>
                </c:pt>
                <c:pt idx="2">
                  <c:v>1.4</c:v>
                </c:pt>
                <c:pt idx="3">
                  <c:v>0.98</c:v>
                </c:pt>
                <c:pt idx="4">
                  <c:v>2</c:v>
                </c:pt>
                <c:pt idx="5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F1-B342-9394-B229E35E890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timeMrTau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Sheet1!$A$2:$A$95</c:f>
              <c:numCache>
                <c:formatCode>General</c:formatCode>
                <c:ptCount val="94"/>
                <c:pt idx="0">
                  <c:v>493.55341363299999</c:v>
                </c:pt>
                <c:pt idx="1">
                  <c:v>488.42903337199982</c:v>
                </c:pt>
                <c:pt idx="2">
                  <c:v>518.56456281099975</c:v>
                </c:pt>
                <c:pt idx="3">
                  <c:v>575.31277735499998</c:v>
                </c:pt>
                <c:pt idx="4">
                  <c:v>598.91396415099996</c:v>
                </c:pt>
                <c:pt idx="5">
                  <c:v>493.55341363299999</c:v>
                </c:pt>
                <c:pt idx="6">
                  <c:v>488.42903337199982</c:v>
                </c:pt>
                <c:pt idx="7">
                  <c:v>518.56456281099975</c:v>
                </c:pt>
                <c:pt idx="8">
                  <c:v>575.31277735499998</c:v>
                </c:pt>
                <c:pt idx="9">
                  <c:v>598.91396415099996</c:v>
                </c:pt>
                <c:pt idx="10">
                  <c:v>555.99075445200003</c:v>
                </c:pt>
                <c:pt idx="11">
                  <c:v>542.137402049</c:v>
                </c:pt>
                <c:pt idx="12">
                  <c:v>543.33535594</c:v>
                </c:pt>
                <c:pt idx="13">
                  <c:v>512.35257525199972</c:v>
                </c:pt>
                <c:pt idx="14">
                  <c:v>530.81816770699982</c:v>
                </c:pt>
                <c:pt idx="15">
                  <c:v>512.35257525199972</c:v>
                </c:pt>
                <c:pt idx="16">
                  <c:v>499.67914810299999</c:v>
                </c:pt>
                <c:pt idx="17">
                  <c:v>494.78485882199999</c:v>
                </c:pt>
                <c:pt idx="18">
                  <c:v>518.56456281099975</c:v>
                </c:pt>
                <c:pt idx="19">
                  <c:v>488.42903337199982</c:v>
                </c:pt>
                <c:pt idx="20">
                  <c:v>488.42903337199982</c:v>
                </c:pt>
                <c:pt idx="21">
                  <c:v>488.42903337199982</c:v>
                </c:pt>
                <c:pt idx="22">
                  <c:v>526.295110798</c:v>
                </c:pt>
                <c:pt idx="23">
                  <c:v>535.71183736800003</c:v>
                </c:pt>
                <c:pt idx="24">
                  <c:v>517.58320892899997</c:v>
                </c:pt>
                <c:pt idx="25">
                  <c:v>576.16003941199972</c:v>
                </c:pt>
                <c:pt idx="26">
                  <c:v>521.80961023700002</c:v>
                </c:pt>
                <c:pt idx="27">
                  <c:v>599.26009100199997</c:v>
                </c:pt>
                <c:pt idx="28">
                  <c:v>530.81816770699982</c:v>
                </c:pt>
                <c:pt idx="29">
                  <c:v>575.31277735499998</c:v>
                </c:pt>
                <c:pt idx="30">
                  <c:v>544.28079360699996</c:v>
                </c:pt>
                <c:pt idx="31">
                  <c:v>597.73142076700003</c:v>
                </c:pt>
                <c:pt idx="32">
                  <c:v>570.09825948799983</c:v>
                </c:pt>
                <c:pt idx="33">
                  <c:v>599.40696925700001</c:v>
                </c:pt>
                <c:pt idx="34">
                  <c:v>596.37323889799973</c:v>
                </c:pt>
                <c:pt idx="35">
                  <c:v>597.44708808799976</c:v>
                </c:pt>
                <c:pt idx="36">
                  <c:v>582.49877682199997</c:v>
                </c:pt>
                <c:pt idx="37">
                  <c:v>597.44708808799976</c:v>
                </c:pt>
                <c:pt idx="38">
                  <c:v>575.31277735499998</c:v>
                </c:pt>
                <c:pt idx="39">
                  <c:v>575.31277735499998</c:v>
                </c:pt>
                <c:pt idx="40">
                  <c:v>597.73142076700003</c:v>
                </c:pt>
                <c:pt idx="41">
                  <c:v>599.40696925700001</c:v>
                </c:pt>
                <c:pt idx="42">
                  <c:v>599.40696925700001</c:v>
                </c:pt>
                <c:pt idx="43">
                  <c:v>575.31277735499998</c:v>
                </c:pt>
                <c:pt idx="44">
                  <c:v>597.44708808799976</c:v>
                </c:pt>
                <c:pt idx="45">
                  <c:v>582.49877682199997</c:v>
                </c:pt>
                <c:pt idx="46">
                  <c:v>597.73142076700003</c:v>
                </c:pt>
                <c:pt idx="47">
                  <c:v>594.95001176299979</c:v>
                </c:pt>
                <c:pt idx="48">
                  <c:v>598.91396415099996</c:v>
                </c:pt>
                <c:pt idx="49">
                  <c:v>598.91396415099996</c:v>
                </c:pt>
                <c:pt idx="50">
                  <c:v>599.40696925700001</c:v>
                </c:pt>
                <c:pt idx="51">
                  <c:v>598.91396415099996</c:v>
                </c:pt>
                <c:pt idx="52">
                  <c:v>594.95001176299979</c:v>
                </c:pt>
                <c:pt idx="53">
                  <c:v>597.73142076700003</c:v>
                </c:pt>
                <c:pt idx="54">
                  <c:v>596.37323889799973</c:v>
                </c:pt>
                <c:pt idx="55">
                  <c:v>597.73142076700003</c:v>
                </c:pt>
                <c:pt idx="56">
                  <c:v>599.40696925700001</c:v>
                </c:pt>
                <c:pt idx="57">
                  <c:v>598.91396415099996</c:v>
                </c:pt>
                <c:pt idx="58">
                  <c:v>598.91396415099996</c:v>
                </c:pt>
                <c:pt idx="59">
                  <c:v>598.91396415099996</c:v>
                </c:pt>
                <c:pt idx="60">
                  <c:v>598.91396415099996</c:v>
                </c:pt>
                <c:pt idx="61">
                  <c:v>598.91396415099996</c:v>
                </c:pt>
                <c:pt idx="62">
                  <c:v>598.91396415099996</c:v>
                </c:pt>
                <c:pt idx="63">
                  <c:v>597.73142076700003</c:v>
                </c:pt>
                <c:pt idx="64">
                  <c:v>598.91396415099996</c:v>
                </c:pt>
                <c:pt idx="65">
                  <c:v>598.91396415099996</c:v>
                </c:pt>
                <c:pt idx="66">
                  <c:v>597.73142076700003</c:v>
                </c:pt>
                <c:pt idx="67">
                  <c:v>598.91396415099996</c:v>
                </c:pt>
                <c:pt idx="68">
                  <c:v>597.73142076700003</c:v>
                </c:pt>
                <c:pt idx="69">
                  <c:v>598.91396415099996</c:v>
                </c:pt>
                <c:pt idx="70">
                  <c:v>598.91396415099996</c:v>
                </c:pt>
                <c:pt idx="71">
                  <c:v>598.91396415099996</c:v>
                </c:pt>
                <c:pt idx="72">
                  <c:v>598.91396415099996</c:v>
                </c:pt>
                <c:pt idx="73">
                  <c:v>598.91396415099996</c:v>
                </c:pt>
                <c:pt idx="74">
                  <c:v>598.91396415099996</c:v>
                </c:pt>
                <c:pt idx="75">
                  <c:v>598.91396415099996</c:v>
                </c:pt>
                <c:pt idx="76">
                  <c:v>598.91396415099996</c:v>
                </c:pt>
                <c:pt idx="77">
                  <c:v>598.91396415099996</c:v>
                </c:pt>
                <c:pt idx="78">
                  <c:v>598.91396415099996</c:v>
                </c:pt>
                <c:pt idx="79">
                  <c:v>598.91396415099996</c:v>
                </c:pt>
                <c:pt idx="80">
                  <c:v>598.91396415099996</c:v>
                </c:pt>
                <c:pt idx="81">
                  <c:v>598.91396415099996</c:v>
                </c:pt>
                <c:pt idx="82">
                  <c:v>598.91396415099996</c:v>
                </c:pt>
                <c:pt idx="83">
                  <c:v>598.91396415099996</c:v>
                </c:pt>
                <c:pt idx="84">
                  <c:v>598.91396415099996</c:v>
                </c:pt>
                <c:pt idx="85">
                  <c:v>598.91396415099996</c:v>
                </c:pt>
                <c:pt idx="86">
                  <c:v>598.91396415099996</c:v>
                </c:pt>
                <c:pt idx="87">
                  <c:v>598.91396415099996</c:v>
                </c:pt>
                <c:pt idx="88">
                  <c:v>598.91396415099996</c:v>
                </c:pt>
                <c:pt idx="89">
                  <c:v>598.91396415099996</c:v>
                </c:pt>
                <c:pt idx="90">
                  <c:v>598.91396415099996</c:v>
                </c:pt>
                <c:pt idx="91">
                  <c:v>598.91396415099996</c:v>
                </c:pt>
                <c:pt idx="92">
                  <c:v>598.91396415099996</c:v>
                </c:pt>
                <c:pt idx="93">
                  <c:v>598.91396415099996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9E-004D-93D9-96026F593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145672"/>
        <c:axId val="2108196920"/>
      </c:scatterChart>
      <c:valAx>
        <c:axId val="2108145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Evaluations</a:t>
                </a:r>
                <a:r>
                  <a:rPr lang="en-US" sz="1300" baseline="0" dirty="0"/>
                  <a:t> (Generation # * Population size)</a:t>
                </a:r>
                <a:endParaRPr lang="en-US" sz="13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196920"/>
        <c:crosses val="autoZero"/>
        <c:crossBetween val="midCat"/>
      </c:valAx>
      <c:valAx>
        <c:axId val="2108196920"/>
        <c:scaling>
          <c:orientation val="minMax"/>
          <c:min val="4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b="0" i="0" baseline="0" dirty="0">
                    <a:effectLst/>
                  </a:rPr>
                  <a:t>cycle length (days)</a:t>
                </a:r>
                <a:endParaRPr lang="en-US" sz="13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1456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timeMrTau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Sheet1!$C$2:$C$95</c:f>
              <c:numCache>
                <c:formatCode>General</c:formatCode>
                <c:ptCount val="9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  <c:pt idx="44">
                  <c:v>4</c:v>
                </c:pt>
                <c:pt idx="45">
                  <c:v>4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5</c:v>
                </c:pt>
                <c:pt idx="57">
                  <c:v>5</c:v>
                </c:pt>
                <c:pt idx="58">
                  <c:v>6</c:v>
                </c:pt>
                <c:pt idx="59">
                  <c:v>6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7</c:v>
                </c:pt>
                <c:pt idx="71">
                  <c:v>7</c:v>
                </c:pt>
                <c:pt idx="72">
                  <c:v>7</c:v>
                </c:pt>
                <c:pt idx="73">
                  <c:v>7</c:v>
                </c:pt>
                <c:pt idx="74">
                  <c:v>7</c:v>
                </c:pt>
                <c:pt idx="75">
                  <c:v>7</c:v>
                </c:pt>
                <c:pt idx="76">
                  <c:v>7</c:v>
                </c:pt>
                <c:pt idx="77">
                  <c:v>7</c:v>
                </c:pt>
                <c:pt idx="78">
                  <c:v>7</c:v>
                </c:pt>
                <c:pt idx="79">
                  <c:v>7</c:v>
                </c:pt>
                <c:pt idx="80">
                  <c:v>7</c:v>
                </c:pt>
                <c:pt idx="81">
                  <c:v>7</c:v>
                </c:pt>
                <c:pt idx="82">
                  <c:v>8</c:v>
                </c:pt>
                <c:pt idx="83">
                  <c:v>8</c:v>
                </c:pt>
                <c:pt idx="84">
                  <c:v>8</c:v>
                </c:pt>
                <c:pt idx="85">
                  <c:v>8</c:v>
                </c:pt>
                <c:pt idx="86">
                  <c:v>8</c:v>
                </c:pt>
                <c:pt idx="87">
                  <c:v>8</c:v>
                </c:pt>
                <c:pt idx="88">
                  <c:v>8</c:v>
                </c:pt>
                <c:pt idx="89">
                  <c:v>8</c:v>
                </c:pt>
                <c:pt idx="90">
                  <c:v>8</c:v>
                </c:pt>
                <c:pt idx="91">
                  <c:v>8</c:v>
                </c:pt>
                <c:pt idx="92">
                  <c:v>8</c:v>
                </c:pt>
                <c:pt idx="93">
                  <c:v>8</c:v>
                </c:pt>
              </c:numCache>
            </c:numRef>
          </c:xVal>
          <c:yVal>
            <c:numRef>
              <c:f>Sheet1!$D$2:$D$95</c:f>
              <c:numCache>
                <c:formatCode>General</c:formatCode>
                <c:ptCount val="94"/>
                <c:pt idx="0">
                  <c:v>493.55341363299999</c:v>
                </c:pt>
                <c:pt idx="1">
                  <c:v>488.42903337199982</c:v>
                </c:pt>
                <c:pt idx="2">
                  <c:v>518.56456281099975</c:v>
                </c:pt>
                <c:pt idx="3">
                  <c:v>575.31277735499998</c:v>
                </c:pt>
                <c:pt idx="4">
                  <c:v>598.91396415099996</c:v>
                </c:pt>
                <c:pt idx="5">
                  <c:v>493.55341363299999</c:v>
                </c:pt>
                <c:pt idx="6">
                  <c:v>488.42903337199982</c:v>
                </c:pt>
                <c:pt idx="7">
                  <c:v>518.56456281099975</c:v>
                </c:pt>
                <c:pt idx="8">
                  <c:v>575.31277735499998</c:v>
                </c:pt>
                <c:pt idx="9">
                  <c:v>598.91396415099996</c:v>
                </c:pt>
                <c:pt idx="10">
                  <c:v>555.99075445200003</c:v>
                </c:pt>
                <c:pt idx="11">
                  <c:v>542.137402049</c:v>
                </c:pt>
                <c:pt idx="12">
                  <c:v>543.33535594</c:v>
                </c:pt>
                <c:pt idx="13">
                  <c:v>512.35257525199972</c:v>
                </c:pt>
                <c:pt idx="14">
                  <c:v>530.81816770699982</c:v>
                </c:pt>
                <c:pt idx="15">
                  <c:v>512.35257525199972</c:v>
                </c:pt>
                <c:pt idx="16">
                  <c:v>499.67914810299999</c:v>
                </c:pt>
                <c:pt idx="17">
                  <c:v>494.78485882199999</c:v>
                </c:pt>
                <c:pt idx="18">
                  <c:v>518.56456281099975</c:v>
                </c:pt>
                <c:pt idx="19">
                  <c:v>488.42903337199982</c:v>
                </c:pt>
                <c:pt idx="20">
                  <c:v>488.42903337199982</c:v>
                </c:pt>
                <c:pt idx="21">
                  <c:v>488.42903337199982</c:v>
                </c:pt>
                <c:pt idx="22">
                  <c:v>526.295110798</c:v>
                </c:pt>
                <c:pt idx="23">
                  <c:v>535.71183736800003</c:v>
                </c:pt>
                <c:pt idx="24">
                  <c:v>517.58320892899997</c:v>
                </c:pt>
                <c:pt idx="25">
                  <c:v>576.16003941199972</c:v>
                </c:pt>
                <c:pt idx="26">
                  <c:v>521.80961023700002</c:v>
                </c:pt>
                <c:pt idx="27">
                  <c:v>599.26009100199997</c:v>
                </c:pt>
                <c:pt idx="28">
                  <c:v>530.81816770699982</c:v>
                </c:pt>
                <c:pt idx="29">
                  <c:v>575.31277735499998</c:v>
                </c:pt>
                <c:pt idx="30">
                  <c:v>544.28079360699996</c:v>
                </c:pt>
                <c:pt idx="31">
                  <c:v>597.73142076700003</c:v>
                </c:pt>
                <c:pt idx="32">
                  <c:v>570.09825948799983</c:v>
                </c:pt>
                <c:pt idx="33">
                  <c:v>599.40696925700001</c:v>
                </c:pt>
                <c:pt idx="34">
                  <c:v>596.37323889799973</c:v>
                </c:pt>
                <c:pt idx="35">
                  <c:v>597.44708808799976</c:v>
                </c:pt>
                <c:pt idx="36">
                  <c:v>582.49877682199997</c:v>
                </c:pt>
                <c:pt idx="37">
                  <c:v>597.44708808799976</c:v>
                </c:pt>
                <c:pt idx="38">
                  <c:v>575.31277735499998</c:v>
                </c:pt>
                <c:pt idx="39">
                  <c:v>575.31277735499998</c:v>
                </c:pt>
                <c:pt idx="40">
                  <c:v>597.73142076700003</c:v>
                </c:pt>
                <c:pt idx="41">
                  <c:v>599.40696925700001</c:v>
                </c:pt>
                <c:pt idx="42">
                  <c:v>599.40696925700001</c:v>
                </c:pt>
                <c:pt idx="43">
                  <c:v>575.31277735499998</c:v>
                </c:pt>
                <c:pt idx="44">
                  <c:v>597.44708808799976</c:v>
                </c:pt>
                <c:pt idx="45">
                  <c:v>582.49877682199997</c:v>
                </c:pt>
                <c:pt idx="46">
                  <c:v>597.73142076700003</c:v>
                </c:pt>
                <c:pt idx="47">
                  <c:v>594.95001176299979</c:v>
                </c:pt>
                <c:pt idx="48">
                  <c:v>598.91396415099996</c:v>
                </c:pt>
                <c:pt idx="49">
                  <c:v>598.91396415099996</c:v>
                </c:pt>
                <c:pt idx="50">
                  <c:v>599.40696925700001</c:v>
                </c:pt>
                <c:pt idx="51">
                  <c:v>598.91396415099996</c:v>
                </c:pt>
                <c:pt idx="52">
                  <c:v>594.95001176299979</c:v>
                </c:pt>
                <c:pt idx="53">
                  <c:v>597.73142076700003</c:v>
                </c:pt>
                <c:pt idx="54">
                  <c:v>596.37323889799973</c:v>
                </c:pt>
                <c:pt idx="55">
                  <c:v>597.73142076700003</c:v>
                </c:pt>
                <c:pt idx="56">
                  <c:v>599.40696925700001</c:v>
                </c:pt>
                <c:pt idx="57">
                  <c:v>598.91396415099996</c:v>
                </c:pt>
                <c:pt idx="58">
                  <c:v>598.91396415099996</c:v>
                </c:pt>
                <c:pt idx="59">
                  <c:v>598.91396415099996</c:v>
                </c:pt>
                <c:pt idx="60">
                  <c:v>598.91396415099996</c:v>
                </c:pt>
                <c:pt idx="61">
                  <c:v>598.91396415099996</c:v>
                </c:pt>
                <c:pt idx="62">
                  <c:v>598.91396415099996</c:v>
                </c:pt>
                <c:pt idx="63">
                  <c:v>597.73142076700003</c:v>
                </c:pt>
                <c:pt idx="64">
                  <c:v>598.91396415099996</c:v>
                </c:pt>
                <c:pt idx="65">
                  <c:v>598.91396415099996</c:v>
                </c:pt>
                <c:pt idx="66">
                  <c:v>597.73142076700003</c:v>
                </c:pt>
                <c:pt idx="67">
                  <c:v>598.91396415099996</c:v>
                </c:pt>
                <c:pt idx="68">
                  <c:v>597.73142076700003</c:v>
                </c:pt>
                <c:pt idx="69">
                  <c:v>598.91396415099996</c:v>
                </c:pt>
                <c:pt idx="70">
                  <c:v>598.91396415099996</c:v>
                </c:pt>
                <c:pt idx="71">
                  <c:v>598.91396415099996</c:v>
                </c:pt>
                <c:pt idx="72">
                  <c:v>598.91396415099996</c:v>
                </c:pt>
                <c:pt idx="73">
                  <c:v>598.91396415099996</c:v>
                </c:pt>
                <c:pt idx="74">
                  <c:v>598.91396415099996</c:v>
                </c:pt>
                <c:pt idx="75">
                  <c:v>598.91396415099996</c:v>
                </c:pt>
                <c:pt idx="76">
                  <c:v>598.91396415099996</c:v>
                </c:pt>
                <c:pt idx="77">
                  <c:v>598.91396415099996</c:v>
                </c:pt>
                <c:pt idx="78">
                  <c:v>598.91396415099996</c:v>
                </c:pt>
                <c:pt idx="79">
                  <c:v>598.91396415099996</c:v>
                </c:pt>
                <c:pt idx="80">
                  <c:v>598.91396415099996</c:v>
                </c:pt>
                <c:pt idx="81">
                  <c:v>598.91396415099996</c:v>
                </c:pt>
                <c:pt idx="82">
                  <c:v>598.91396415099996</c:v>
                </c:pt>
                <c:pt idx="83">
                  <c:v>598.91396415099996</c:v>
                </c:pt>
                <c:pt idx="84">
                  <c:v>598.91396415099996</c:v>
                </c:pt>
                <c:pt idx="85">
                  <c:v>598.91396415099996</c:v>
                </c:pt>
                <c:pt idx="86">
                  <c:v>598.91396415099996</c:v>
                </c:pt>
                <c:pt idx="87">
                  <c:v>598.91396415099996</c:v>
                </c:pt>
                <c:pt idx="88">
                  <c:v>598.91396415099996</c:v>
                </c:pt>
                <c:pt idx="89">
                  <c:v>598.91396415099996</c:v>
                </c:pt>
                <c:pt idx="90">
                  <c:v>598.91396415099996</c:v>
                </c:pt>
                <c:pt idx="91">
                  <c:v>598.91396415099996</c:v>
                </c:pt>
                <c:pt idx="92">
                  <c:v>598.91396415099996</c:v>
                </c:pt>
                <c:pt idx="93">
                  <c:v>598.91396415099996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FA1-974A-B380-576C28FEA8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9057512"/>
        <c:axId val="2109067160"/>
      </c:scatterChart>
      <c:valAx>
        <c:axId val="2109057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Generation #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067160"/>
        <c:crosses val="autoZero"/>
        <c:crossBetween val="midCat"/>
      </c:valAx>
      <c:valAx>
        <c:axId val="2109067160"/>
        <c:scaling>
          <c:orientation val="minMax"/>
          <c:min val="4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cycle length</a:t>
                </a:r>
                <a:r>
                  <a:rPr lang="en-US" sz="1300" baseline="0" dirty="0"/>
                  <a:t> (days)</a:t>
                </a:r>
                <a:endParaRPr lang="en-US" sz="13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0575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Sheet1!$E$2:$E$84</c:f>
              <c:numCache>
                <c:formatCode>General</c:formatCode>
                <c:ptCount val="83"/>
                <c:pt idx="0">
                  <c:v>1</c:v>
                </c:pt>
                <c:pt idx="10">
                  <c:v>2</c:v>
                </c:pt>
                <c:pt idx="22">
                  <c:v>3</c:v>
                </c:pt>
                <c:pt idx="34">
                  <c:v>4</c:v>
                </c:pt>
                <c:pt idx="46">
                  <c:v>5</c:v>
                </c:pt>
                <c:pt idx="58">
                  <c:v>6</c:v>
                </c:pt>
                <c:pt idx="70">
                  <c:v>7</c:v>
                </c:pt>
                <c:pt idx="82">
                  <c:v>8</c:v>
                </c:pt>
              </c:numCache>
            </c:numRef>
          </c:xVal>
          <c:yVal>
            <c:numRef>
              <c:f>Sheet1!$F$2:$F$84</c:f>
              <c:numCache>
                <c:formatCode>General</c:formatCode>
                <c:ptCount val="83"/>
                <c:pt idx="0">
                  <c:v>534.9547502644001</c:v>
                </c:pt>
                <c:pt idx="10">
                  <c:v>519.84444337599996</c:v>
                </c:pt>
                <c:pt idx="22">
                  <c:v>552.49630571820012</c:v>
                </c:pt>
                <c:pt idx="34">
                  <c:v>589.6249883242001</c:v>
                </c:pt>
                <c:pt idx="46">
                  <c:v>597.56163864349969</c:v>
                </c:pt>
                <c:pt idx="58">
                  <c:v>598.67745547420009</c:v>
                </c:pt>
                <c:pt idx="70">
                  <c:v>598.91396415099996</c:v>
                </c:pt>
                <c:pt idx="82">
                  <c:v>598.91396415099996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59-2546-ACAE-48A17EA372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206968"/>
        <c:axId val="2108213640"/>
      </c:scatterChart>
      <c:valAx>
        <c:axId val="2108206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/>
                  <a:t>Generation #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213640"/>
        <c:crosses val="autoZero"/>
        <c:crossBetween val="midCat"/>
      </c:valAx>
      <c:valAx>
        <c:axId val="2108213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Average</a:t>
                </a:r>
                <a:r>
                  <a:rPr lang="en-US" sz="1300" baseline="0" dirty="0"/>
                  <a:t> Cycle Length (days)</a:t>
                </a:r>
                <a:endParaRPr lang="en-US" sz="13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2069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0.68641</cdr:x>
      <cdr:y>0.25891</cdr:y>
    </cdr:from>
    <cdr:to>
      <cdr:x>0.78718</cdr:x>
      <cdr:y>0.30929</cdr:y>
    </cdr:to>
    <cdr:sp macro="" textlink="">
      <cdr:nvSpPr>
        <cdr:cNvPr id="3" name="Chevron 2">
          <a:extLst xmlns:a="http://schemas.openxmlformats.org/drawingml/2006/main">
            <a:ext uri="{FF2B5EF4-FFF2-40B4-BE49-F238E27FC236}">
              <a16:creationId xmlns:a16="http://schemas.microsoft.com/office/drawing/2014/main" id="{E854FCBD-C8C3-764E-A3E5-356E62674043}"/>
            </a:ext>
          </a:extLst>
        </cdr:cNvPr>
        <cdr:cNvSpPr/>
      </cdr:nvSpPr>
      <cdr:spPr>
        <a:xfrm xmlns:a="http://schemas.openxmlformats.org/drawingml/2006/main" rot="9577692">
          <a:off x="3739396" y="672108"/>
          <a:ext cx="548970" cy="130780"/>
        </a:xfrm>
        <a:prstGeom xmlns:a="http://schemas.openxmlformats.org/drawingml/2006/main" prst="chevron">
          <a:avLst/>
        </a:prstGeom>
      </cdr:spPr>
      <cdr:style>
        <a:lnRef xmlns:a="http://schemas.openxmlformats.org/drawingml/2006/main" idx="1">
          <a:schemeClr val="accent4"/>
        </a:lnRef>
        <a:fillRef xmlns:a="http://schemas.openxmlformats.org/drawingml/2006/main" idx="2">
          <a:schemeClr val="accent4"/>
        </a:fillRef>
        <a:effectRef xmlns:a="http://schemas.openxmlformats.org/drawingml/2006/main" idx="1">
          <a:schemeClr val="accent4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31763AE-1784-428C-B356-0718BB4D3D04}" type="datetimeFigureOut">
              <a:rPr lang="en-US" smtClean="0"/>
              <a:t>7/24/22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D38D292-FAC8-4C88-BEF1-49EAD5290A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1898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4554151-02F4-437C-AA39-A693AEE7D050}" type="datetimeFigureOut">
              <a:rPr lang="en-US" smtClean="0"/>
              <a:pPr/>
              <a:t>7/24/22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3B00ED4-9681-430C-A2C6-C2BA4A0F73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0708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86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5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54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396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68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23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26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65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32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81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76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1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33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B17E7-2F1E-445E-BC38-A104706CBD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23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42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38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6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63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94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11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172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ED8F-9E68-6E48-B444-A9FF34B4B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F2057-8AD1-AC4F-948F-63575AEDA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48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BCCD-F603-1E40-9338-94B0FB14B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DB7F3-C180-C741-A874-3E794FE10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97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48C06B-D927-8841-A3BE-F155E7EDC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E5966-0DD5-E140-8281-E46957118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828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ex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506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29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8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32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93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45959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254505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46730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38F7-71BE-8C4A-8B91-2F9703AF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A0CF4-3D02-E644-B346-06D7A112E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375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919756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635174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33038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60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175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509180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348941" cy="154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901180" y="2133600"/>
            <a:ext cx="5986021" cy="1600200"/>
          </a:xfrm>
          <a:prstGeom prst="rect">
            <a:avLst/>
          </a:prstGeom>
        </p:spPr>
        <p:txBody>
          <a:bodyPr/>
          <a:lstStyle>
            <a:lvl1pPr marL="0" indent="0" algn="r">
              <a:spcAft>
                <a:spcPts val="450"/>
              </a:spcAft>
              <a:buNone/>
              <a:defRPr sz="2100" b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229600" y="4038600"/>
            <a:ext cx="36576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150715"/>
            <a:ext cx="11277600" cy="685799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5976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A5FB9-150B-8B43-BBDA-E4A3967312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3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87775"/>
            <a:ext cx="12190373" cy="147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2057400"/>
            <a:ext cx="4150151" cy="167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2115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08000" y="1905000"/>
            <a:ext cx="11277600" cy="39624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4437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867306"/>
            <a:ext cx="10515600" cy="953001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116802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1616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FAD39-1750-3342-8CA4-A45556007C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1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D57F-6F53-0343-9A33-EA3C5E44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C9606-5893-2940-B400-F89D7F01A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049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B0B02-2ECD-9B44-9640-8386821118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151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806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D8CA-2CEC-4FB9-A4F0-82C1698A97E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586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 descr="LWR_Logo-Colo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2343" y="533400"/>
            <a:ext cx="6954860" cy="2842141"/>
          </a:xfrm>
          <a:prstGeom prst="rect">
            <a:avLst/>
          </a:prstGeom>
          <a:noFill/>
        </p:spPr>
      </p:pic>
      <p:sp>
        <p:nvSpPr>
          <p:cNvPr id="15" name="Title 1"/>
          <p:cNvSpPr txBox="1">
            <a:spLocks/>
          </p:cNvSpPr>
          <p:nvPr userDrawn="1"/>
        </p:nvSpPr>
        <p:spPr>
          <a:xfrm>
            <a:off x="0" y="35052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Sustaining National Nuclear Assets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0" y="44958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https://lwrs.inl.gov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B25CD1-AAEC-2944-A880-5B3FABFD1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59"/>
          <a:stretch/>
        </p:blipFill>
        <p:spPr>
          <a:xfrm>
            <a:off x="1" y="0"/>
            <a:ext cx="12192000" cy="53749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70F98C0-379B-1340-8EC0-CDA501596876}"/>
              </a:ext>
            </a:extLst>
          </p:cNvPr>
          <p:cNvSpPr/>
          <p:nvPr/>
        </p:nvSpPr>
        <p:spPr>
          <a:xfrm>
            <a:off x="0" y="0"/>
            <a:ext cx="12192000" cy="54249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15233" y="5899153"/>
            <a:ext cx="3330289" cy="4846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F2F8D8-C03D-DF41-BF95-AEFFFD155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79833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30290D-5BC3-5A48-99F1-F6E9F37BC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78"/>
          <a:stretch/>
        </p:blipFill>
        <p:spPr>
          <a:xfrm>
            <a:off x="0" y="2032"/>
            <a:ext cx="12192000" cy="6855969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233" y="5899150"/>
            <a:ext cx="3330289" cy="484632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A42E622-A8CF-0E42-81D1-5F26F64956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558995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DF224CA-CE17-7D41-B86C-EAB03715B26C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94467-341C-D74D-AD80-3302F5CEDB2A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B71BC2-5635-8644-9B34-09FFA64B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8CCA-15EA-6249-B8BE-40EC5312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FED0F-89BA-3B42-A124-04F629446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2E85-9D80-2A46-8B48-797D4D2EF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304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0868" y="1706871"/>
            <a:ext cx="10415587" cy="4360553"/>
          </a:xfrm>
          <a:prstGeom prst="rect">
            <a:avLst/>
          </a:prstGeom>
        </p:spPr>
        <p:txBody>
          <a:bodyPr/>
          <a:lstStyle>
            <a:lvl1pPr marL="0" marR="0" indent="0" algn="l" defTabSz="91428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0B892C-0753-1249-99F6-52B85CC34E7B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74017-7D68-FC43-86AB-F0F30FBC0DC0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E234E4-FB66-8045-A303-17ED694A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53675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51465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77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5464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ED6C3F-103D-6B4C-AAD7-ABC980657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535478-BB09-F744-AA48-C4D516D8C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3283845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E1AB0B6-56F4-BB48-B4B8-C9BAEA02B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2581707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868" y="1709760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0867" y="4589485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EFAD39-1750-3342-8CA4-A45556007C2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51529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83941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E883-4ADA-CB4E-868F-59454076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53DDB-6167-4C4A-A4B6-F71386813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89D35-A46F-A04F-82AC-41890ECAE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07553-B78D-9141-BB49-C7FBD7265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F9B08-A7DA-E94D-9FBC-9AD32B8AC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5024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5D4BE69-B78E-4B48-87DD-DE8784479E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4902BDC-49EE-4EAF-95D9-F6F740D956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3A70DC8-5EFB-4821-940E-F9EB00C1E54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114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584" y="538163"/>
            <a:ext cx="10835216" cy="7572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20186" y="1552575"/>
            <a:ext cx="5327649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1035" y="1552575"/>
            <a:ext cx="5329767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E89807-69A1-4BB3-9A63-6853941DDA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2ECA82-E7CD-40D0-A4E4-45D323CE85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2372A49-8BEA-4D75-AC46-90B9B61A36E0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469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70EB-D856-DF42-910F-5DD6B50B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2207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6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333A-72E1-4C43-9610-71B6A8F74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169E0-02E9-EF4C-B91A-215CBB42A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6873B-C248-0C40-A9A8-A52EE419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41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06EC-1BCD-E04E-88E4-83BC67CA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B84FA-09A8-594C-9D62-8A82D1E6F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FCA60-BABD-CF42-8D6F-D9AD65583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48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12.emf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19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694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2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928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BAE5DC5-FB39-0146-BD30-735AAEA116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2667000" y="633413"/>
            <a:ext cx="8964613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1700" y="1916575"/>
            <a:ext cx="11277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275" y="504584"/>
            <a:ext cx="2107556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07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55" r:id="rId9"/>
    <p:sldLayoutId id="2147483654" r:id="rId10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 kern="1200">
          <a:solidFill>
            <a:srgbClr val="005976"/>
          </a:solidFill>
          <a:latin typeface="Arial Black" charset="0"/>
          <a:ea typeface="Arial Black" charset="0"/>
          <a:cs typeface="Arial Black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9pPr>
    </p:titleStyle>
    <p:bodyStyle>
      <a:lvl1pPr marL="1714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125000"/>
        <a:buFont typeface="Arial" charset="0"/>
        <a:buChar char="•"/>
        <a:defRPr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75000"/>
        <a:buFont typeface="Courier New" charset="0"/>
        <a:buChar char="o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Font typeface="Arial" charset="0"/>
        <a:buChar char="•"/>
        <a:defRPr sz="10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7D210B3-B8C7-ED4A-B63C-D5FF8E7BB9EC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B5F62F-9D9E-F142-ADA7-4D30A824891C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3D43C0-92BC-234F-9952-A682F23BFF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5" y="563683"/>
            <a:ext cx="10415648" cy="95320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476" y="1724849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9500" y="6586270"/>
            <a:ext cx="183279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49" y="6586270"/>
            <a:ext cx="413156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4" y="6586270"/>
            <a:ext cx="563341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A1D66-26A4-C44F-988F-6813FE48627D}"/>
              </a:ext>
            </a:extLst>
          </p:cNvPr>
          <p:cNvSpPr/>
          <p:nvPr/>
        </p:nvSpPr>
        <p:spPr>
          <a:xfrm rot="10800000">
            <a:off x="2" y="906938"/>
            <a:ext cx="846665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8A12C7-77E3-134E-8985-67A2080D7414}"/>
              </a:ext>
            </a:extLst>
          </p:cNvPr>
          <p:cNvSpPr/>
          <p:nvPr/>
        </p:nvSpPr>
        <p:spPr>
          <a:xfrm rot="10800000">
            <a:off x="2" y="541010"/>
            <a:ext cx="846665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1" y="504584"/>
            <a:ext cx="2810075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hf hdr="0" dt="0"/>
  <p:txStyles>
    <p:titleStyle>
      <a:lvl1pPr algn="l" defTabSz="91428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73" indent="-228573" algn="l" defTabSz="914286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1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85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000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143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0.png"/><Relationship Id="rId5" Type="http://schemas.openxmlformats.org/officeDocument/2006/relationships/image" Target="../media/image350.png"/><Relationship Id="rId4" Type="http://schemas.openxmlformats.org/officeDocument/2006/relationships/image" Target="../media/image4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0.png"/><Relationship Id="rId5" Type="http://schemas.openxmlformats.org/officeDocument/2006/relationships/image" Target="../media/image350.png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37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0.png"/><Relationship Id="rId11" Type="http://schemas.openxmlformats.org/officeDocument/2006/relationships/image" Target="../media/image49.png"/><Relationship Id="rId5" Type="http://schemas.openxmlformats.org/officeDocument/2006/relationships/image" Target="../media/image430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https://player.vimeo.com/video/184555138?app_id=122963" TargetMode="External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45.jpe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Relationship Id="rId9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log.otoro.net/2017/10/29/visual-evolution-strategi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Genetic Algorithms Optimizers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D76DC-17AB-45F0-B5DE-6E75142336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2B577FA-F7D9-2C48-919F-F962E3BF952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EDCBE59-E481-2EA0-1DC8-BD0C9D552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610" y="38351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96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617934" lvl="2" indent="0">
                  <a:lnSpc>
                    <a:spcPct val="100000"/>
                  </a:lnSpc>
                  <a:buNone/>
                </a:pPr>
                <a:r>
                  <a:rPr lang="en-US" sz="2400" b="1" dirty="0"/>
                  <a:t>Termination Criteria:</a:t>
                </a:r>
              </a:p>
              <a:p>
                <a:pPr marL="617934" lvl="2" indent="0">
                  <a:lnSpc>
                    <a:spcPct val="100000"/>
                  </a:lnSpc>
                  <a:buNone/>
                </a:pPr>
                <a:r>
                  <a:rPr lang="en-US" sz="2400" b="1" dirty="0"/>
                  <a:t>	P-average Hausdorff Distance (AHDp)</a:t>
                </a:r>
              </a:p>
              <a:p>
                <a:pPr marL="0" lvl="2" indent="0">
                  <a:lnSpc>
                    <a:spcPct val="100000"/>
                  </a:lnSpc>
                  <a:buNone/>
                </a:pPr>
                <a:r>
                  <a:rPr lang="en-US" sz="2400" dirty="0"/>
                  <a:t>	Consider to successive generations G1,G2</a:t>
                </a:r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𝐴𝐻𝐷𝑝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2)=</m:t>
                      </m:r>
                      <m:r>
                        <m:rPr>
                          <m:sty m:val="p"/>
                        </m:rPr>
                        <a:rPr lang="en-US" sz="225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2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250" dirty="0"/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𝑑𝑖𝑠𝑡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25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2)</m:t>
                                      </m:r>
                                    </m:e>
                                    <m: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25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5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250" b="0" i="1" dirty="0">
                  <a:latin typeface="Cambria Math" panose="02040503050406030204" pitchFamily="18" charset="0"/>
                </a:endParaRPr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5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5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𝑑𝑖𝑠𝑡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25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250" b="0" i="1" dirty="0">
                  <a:latin typeface="Cambria Math" panose="02040503050406030204" pitchFamily="18" charset="0"/>
                </a:endParaRPr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𝑖𝑛𝑓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2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25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122" b="-17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10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0A8FA27A-1D22-C76F-862B-94B6D95B3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810233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1" y="1310640"/>
            <a:ext cx="5532120" cy="527140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Settings: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1/4</a:t>
            </a:r>
            <a:r>
              <a:rPr lang="en-US" sz="1600" baseline="30000" dirty="0"/>
              <a:t>th</a:t>
            </a:r>
            <a:r>
              <a:rPr lang="en-US" sz="1600" dirty="0"/>
              <a:t> of the core (PWR)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56 variables (56 assembly locations to arrange)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5 Materials (5 assembly types to “choose” from):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- 1: Enrichment 2.2% in U235, No burnable poisons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2: Enrichment 2.5% in U235, No burnable poisons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3: Enrichment 2.5% in U235, burnable poisons (8.e-06 #/(cm*barn))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4: Enrichment 3.5% in U235, No burnable poisons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5: Enrichment 3.5% in U235, burnable poisons (8.e-06 #/(cm*barn))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Objective: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Maximization of cycle length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The cycle length is determined based on a criticality search calculation (Soluble Boron Search): if SB &lt;= 5 ppm, cycle ends</a:t>
            </a:r>
          </a:p>
          <a:p>
            <a:pPr lvl="2"/>
            <a:endParaRPr lang="en-US" sz="1800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F26410-0D4A-594E-94A3-C5774D8F45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r="13595"/>
          <a:stretch/>
        </p:blipFill>
        <p:spPr>
          <a:xfrm>
            <a:off x="6165278" y="1371600"/>
            <a:ext cx="4578927" cy="502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AFEE3E-D5FA-B948-A422-D1AD988C007A}"/>
              </a:ext>
            </a:extLst>
          </p:cNvPr>
          <p:cNvSpPr txBox="1"/>
          <p:nvPr/>
        </p:nvSpPr>
        <p:spPr>
          <a:xfrm>
            <a:off x="6939995" y="1148040"/>
            <a:ext cx="303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– Benchmark configuration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C85B5D2B-C904-461D-9146-1E460E4FE98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11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2F7924-EDC6-D262-65FC-D3542611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Initial Loading Simplified Problem</a:t>
            </a:r>
          </a:p>
        </p:txBody>
      </p:sp>
    </p:spTree>
    <p:extLst>
      <p:ext uri="{BB962C8B-B14F-4D97-AF65-F5344CB8AC3E}">
        <p14:creationId xmlns:p14="http://schemas.microsoft.com/office/powerpoint/2010/main" val="170499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Optimal solution:</a:t>
            </a:r>
          </a:p>
          <a:p>
            <a:endParaRPr lang="en-US" sz="1400" dirty="0"/>
          </a:p>
          <a:p>
            <a:pPr lvl="2"/>
            <a:endParaRPr lang="en-US" sz="1800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FA5B354-29EA-B04D-B7FD-6727AA03E3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6279848"/>
              </p:ext>
            </p:extLst>
          </p:nvPr>
        </p:nvGraphicFramePr>
        <p:xfrm>
          <a:off x="6172200" y="1638826"/>
          <a:ext cx="41148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5204F25-588D-3B44-AA19-647A141873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308234"/>
              </p:ext>
            </p:extLst>
          </p:nvPr>
        </p:nvGraphicFramePr>
        <p:xfrm>
          <a:off x="1587936" y="1556916"/>
          <a:ext cx="4251325" cy="2550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64CE0C9-6601-8E42-99BB-A15C1FB8D5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586844"/>
              </p:ext>
            </p:extLst>
          </p:nvPr>
        </p:nvGraphicFramePr>
        <p:xfrm>
          <a:off x="1600200" y="4165545"/>
          <a:ext cx="4239059" cy="2351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A0BA89-A235-CF47-B46D-15CB9001EEA5}"/>
              </a:ext>
            </a:extLst>
          </p:cNvPr>
          <p:cNvSpPr txBox="1"/>
          <p:nvPr/>
        </p:nvSpPr>
        <p:spPr>
          <a:xfrm>
            <a:off x="6345143" y="4045794"/>
            <a:ext cx="38847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</a:t>
            </a:r>
          </a:p>
          <a:p>
            <a:r>
              <a:rPr lang="en-US" dirty="0"/>
              <a:t>5    1    2    3    4    5    5    5    5    5    5    5</a:t>
            </a:r>
          </a:p>
          <a:p>
            <a:r>
              <a:rPr lang="en-US" dirty="0"/>
              <a:t>5    5    5    5    5    5    5    5    5    5    5    5</a:t>
            </a:r>
          </a:p>
          <a:p>
            <a:r>
              <a:rPr lang="en-US" dirty="0"/>
              <a:t>5    5    5    5    5    5    5    5    5    5    5    5</a:t>
            </a:r>
          </a:p>
          <a:p>
            <a:r>
              <a:rPr lang="en-US" dirty="0"/>
              <a:t>5    5    5    5    5    5    5    5    5    5    5    5</a:t>
            </a:r>
          </a:p>
          <a:p>
            <a:r>
              <a:rPr lang="en-US" dirty="0"/>
              <a:t>5    5    5    5    5    5    5    5</a:t>
            </a:r>
          </a:p>
          <a:p>
            <a:r>
              <a:rPr lang="en-US" dirty="0"/>
              <a:t>Optimal Value: </a:t>
            </a:r>
          </a:p>
          <a:p>
            <a:r>
              <a:rPr lang="en-US" dirty="0"/>
              <a:t>598.9 days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56B39C5-816E-44E6-8C16-2D375423F74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12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23579C-0B0E-8647-C233-F425BEDC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Initial Results</a:t>
            </a:r>
          </a:p>
        </p:txBody>
      </p:sp>
    </p:spTree>
    <p:extLst>
      <p:ext uri="{BB962C8B-B14F-4D97-AF65-F5344CB8AC3E}">
        <p14:creationId xmlns:p14="http://schemas.microsoft.com/office/powerpoint/2010/main" val="167856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A972-4AE2-764F-BD0D-C03E3500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User-defined objective function via external models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13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7F13348-B249-7966-1560-FD6AF0D1A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97" y="4753249"/>
            <a:ext cx="3886200" cy="18288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A49D413-9CA9-7034-B7CE-734881E6F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39" y="3429000"/>
            <a:ext cx="7872236" cy="3163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54612F-9E00-7103-7E5F-A4214888D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1514201"/>
            <a:ext cx="10845800" cy="1181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441860-53DE-FEE3-948B-BFF3539DECDC}"/>
              </a:ext>
            </a:extLst>
          </p:cNvPr>
          <p:cNvSpPr txBox="1"/>
          <p:nvPr/>
        </p:nvSpPr>
        <p:spPr>
          <a:xfrm>
            <a:off x="507999" y="1143000"/>
            <a:ext cx="223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RAVEN XML 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D2F435-CD1D-973F-96D0-88B075D11821}"/>
              </a:ext>
            </a:extLst>
          </p:cNvPr>
          <p:cNvSpPr txBox="1"/>
          <p:nvPr/>
        </p:nvSpPr>
        <p:spPr>
          <a:xfrm>
            <a:off x="507999" y="3055078"/>
            <a:ext cx="223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External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94656C-06FF-01D3-4AA0-3BC1285E35ED}"/>
              </a:ext>
            </a:extLst>
          </p:cNvPr>
          <p:cNvSpPr/>
          <p:nvPr/>
        </p:nvSpPr>
        <p:spPr>
          <a:xfrm>
            <a:off x="4495800" y="3424410"/>
            <a:ext cx="1219200" cy="23319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9F0BC-44C3-CABD-8786-E10452E271CA}"/>
              </a:ext>
            </a:extLst>
          </p:cNvPr>
          <p:cNvSpPr/>
          <p:nvPr/>
        </p:nvSpPr>
        <p:spPr>
          <a:xfrm>
            <a:off x="507999" y="4753249"/>
            <a:ext cx="1549401" cy="28239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20C1F-9770-F26C-1391-0F8402CB9D6B}"/>
              </a:ext>
            </a:extLst>
          </p:cNvPr>
          <p:cNvSpPr/>
          <p:nvPr/>
        </p:nvSpPr>
        <p:spPr>
          <a:xfrm>
            <a:off x="1371600" y="6358039"/>
            <a:ext cx="1524000" cy="20002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3ED1A5-A6CE-F3DA-DFCD-E4741A781D82}"/>
              </a:ext>
            </a:extLst>
          </p:cNvPr>
          <p:cNvCxnSpPr>
            <a:cxnSpLocks/>
            <a:stCxn id="6" idx="0"/>
            <a:endCxn id="3" idx="2"/>
          </p:cNvCxnSpPr>
          <p:nvPr/>
        </p:nvCxnSpPr>
        <p:spPr>
          <a:xfrm flipV="1">
            <a:off x="2133600" y="3657600"/>
            <a:ext cx="2971800" cy="2700439"/>
          </a:xfrm>
          <a:prstGeom prst="line">
            <a:avLst/>
          </a:prstGeom>
          <a:ln w="25400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BF09F90-EB6A-45AB-955C-071D705C5CD8}"/>
              </a:ext>
            </a:extLst>
          </p:cNvPr>
          <p:cNvSpPr/>
          <p:nvPr/>
        </p:nvSpPr>
        <p:spPr>
          <a:xfrm>
            <a:off x="2857500" y="2018940"/>
            <a:ext cx="342900" cy="20002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CDDD06-6303-9B6C-9A04-E2B058F9047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987579" y="2218965"/>
            <a:ext cx="2041371" cy="4163059"/>
          </a:xfrm>
          <a:prstGeom prst="line">
            <a:avLst/>
          </a:prstGeom>
          <a:ln w="25400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B61190F-6E87-A0BB-7C1E-6E83375F7967}"/>
              </a:ext>
            </a:extLst>
          </p:cNvPr>
          <p:cNvSpPr/>
          <p:nvPr/>
        </p:nvSpPr>
        <p:spPr>
          <a:xfrm>
            <a:off x="816129" y="6382024"/>
            <a:ext cx="342900" cy="20002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99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A972-4AE2-764F-BD0D-C03E3500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User-defined Constraints in the external model/and Functions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14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967FC-C7D0-A5DE-163A-F307C384F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104" y="1790700"/>
            <a:ext cx="9147792" cy="3276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8FC97-B648-BAD9-1338-7C07AFC064C3}"/>
              </a:ext>
            </a:extLst>
          </p:cNvPr>
          <p:cNvSpPr txBox="1"/>
          <p:nvPr/>
        </p:nvSpPr>
        <p:spPr>
          <a:xfrm>
            <a:off x="603250" y="1239004"/>
            <a:ext cx="223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RAVEN XML Input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39A128-E17B-06C5-3177-DEC17B1A5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8658" y="5517240"/>
            <a:ext cx="9131237" cy="1064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CEFA57-57C0-2A12-CD89-BE7C59283735}"/>
              </a:ext>
            </a:extLst>
          </p:cNvPr>
          <p:cNvSpPr txBox="1"/>
          <p:nvPr/>
        </p:nvSpPr>
        <p:spPr>
          <a:xfrm>
            <a:off x="621084" y="5155976"/>
            <a:ext cx="183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&lt;optimizer&gt;:</a:t>
            </a:r>
          </a:p>
        </p:txBody>
      </p:sp>
    </p:spTree>
    <p:extLst>
      <p:ext uri="{BB962C8B-B14F-4D97-AF65-F5344CB8AC3E}">
        <p14:creationId xmlns:p14="http://schemas.microsoft.com/office/powerpoint/2010/main" val="226345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A972-4AE2-764F-BD0D-C03E3500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User-defined Constraints in the external model/and Functions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15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F13348-B249-7966-1560-FD6AF0D1A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4722" y="1056641"/>
            <a:ext cx="5718276" cy="16764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B2AB40-DAD2-10DB-1A01-9C1366AB5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72" y="2873649"/>
            <a:ext cx="5388386" cy="329855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9E86ABC-CEE6-5922-4A89-6DF0587BF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147" y="2899049"/>
            <a:ext cx="5554852" cy="329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87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16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9527D6E-F136-075F-DA3B-2CAFD32A9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Unconstrained Discrete Optimization:</a:t>
                </a:r>
              </a:p>
              <a:p>
                <a:r>
                  <a:rPr lang="en-US" dirty="0"/>
                  <a:t>Mathematical formulation: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lim>
                            </m:limLow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 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objective function.</a:t>
                </a:r>
              </a:p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represent boundary or box constraints.</a:t>
                </a:r>
              </a:p>
              <a:p>
                <a:r>
                  <a:rPr lang="en-US" dirty="0"/>
                  <a:t>G represents the functional constraints including explicit (i.e., involving inputs only), as well as implicit (i.e., involving both inputs and objective variable).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9527D6E-F136-075F-DA3B-2CAFD32A9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98" t="-2387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89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17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Exercise1 (1_GA_MaxwRep.xml)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5C40BC-16C6-5F71-FE2B-24E651157F72}"/>
              </a:ext>
            </a:extLst>
          </p:cNvPr>
          <p:cNvGraphicFramePr>
            <a:graphicFrameLocks noGrp="1"/>
          </p:cNvGraphicFramePr>
          <p:nvPr/>
        </p:nvGraphicFramePr>
        <p:xfrm>
          <a:off x="3810000" y="5526107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00" y="1600200"/>
                <a:ext cx="11277600" cy="2641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Maximize with replacement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Given: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𝑥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G=6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𝒰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𝑤𝑅𝑒𝑝</m:t>
                        </m:r>
                      </m:sup>
                    </m:sSup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𝑙𝑏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discrete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2,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7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y(</a:t>
                </a:r>
                <a:r>
                  <a:rPr kumimoji="0" lang="en-US" altLang="en-US" sz="28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x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𝐺</m:t>
                        </m:r>
                      </m:sup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00200"/>
                <a:ext cx="11277600" cy="2641164"/>
              </a:xfrm>
              <a:prstGeom prst="rect">
                <a:avLst/>
              </a:prstGeom>
              <a:blipFill>
                <a:blip r:embed="rId3"/>
                <a:stretch>
                  <a:fillRect t="-2871" r="-1575" b="-4019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/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</a:t>
                </a:r>
                <a:endParaRPr lang="en-US" altLang="en-US" sz="28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×7+2×7+3×7+4×7+5×7+6×7=147</m:t>
                    </m:r>
                  </m:oMath>
                </a14:m>
                <a:endParaRPr lang="en-US" altLang="en-US" sz="2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blipFill>
                <a:blip r:embed="rId4"/>
                <a:stretch>
                  <a:fillRect l="-1149" t="-789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D113B8-49BA-76F0-DF8E-6F101BDFF948}"/>
                  </a:ext>
                </a:extLst>
              </p:cNvPr>
              <p:cNvSpPr txBox="1"/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D113B8-49BA-76F0-DF8E-6F101BDFF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5DF2E3-02A2-D985-9FD8-591887B9CB15}"/>
                  </a:ext>
                </a:extLst>
              </p:cNvPr>
              <p:cNvSpPr txBox="1"/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5DF2E3-02A2-D985-9FD8-591887B9C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5BDF83-4F9E-7DC6-6F3B-9740159974E7}"/>
                  </a:ext>
                </a:extLst>
              </p:cNvPr>
              <p:cNvSpPr txBox="1"/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5BDF83-4F9E-7DC6-6F3B-974015997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blipFill>
                <a:blip r:embed="rId3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04790B-8D6E-3E7E-98B4-D4607ADAC17E}"/>
                  </a:ext>
                </a:extLst>
              </p:cNvPr>
              <p:cNvSpPr txBox="1"/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04790B-8D6E-3E7E-98B4-D4607ADAC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blipFill>
                <a:blip r:embed="rId4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737FB5-8DBC-4B34-C672-B91240990C27}"/>
                  </a:ext>
                </a:extLst>
              </p:cNvPr>
              <p:cNvSpPr txBox="1"/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737FB5-8DBC-4B34-C672-B91240990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22A08C-BEDF-EF53-BDB7-02A17DAAEC97}"/>
                  </a:ext>
                </a:extLst>
              </p:cNvPr>
              <p:cNvSpPr txBox="1"/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22A08C-BEDF-EF53-BDB7-02A17DAAE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52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  <p:bldP spid="6" grpId="0"/>
      <p:bldP spid="9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18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</a:t>
            </a:r>
            <a:r>
              <a:rPr lang="en-US" sz="1800" dirty="0"/>
              <a:t>(./doc/workshop/optimizer/</a:t>
            </a:r>
            <a:r>
              <a:rPr lang="en-US" sz="1800" dirty="0" err="1"/>
              <a:t>GeneticAlgorithms</a:t>
            </a:r>
            <a:r>
              <a:rPr lang="en-US" sz="1800" dirty="0"/>
              <a:t>/Inputs/2_GA_MinwoRep.xml)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27D6E-F136-075F-DA3B-2CAFD32A9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" y="1305759"/>
            <a:ext cx="11018519" cy="391158"/>
          </a:xfrm>
        </p:spPr>
        <p:txBody>
          <a:bodyPr/>
          <a:lstStyle/>
          <a:p>
            <a:r>
              <a:rPr lang="en-US" dirty="0"/>
              <a:t>Toy Problem: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5C40BC-16C6-5F71-FE2B-24E651157F72}"/>
              </a:ext>
            </a:extLst>
          </p:cNvPr>
          <p:cNvGraphicFramePr>
            <a:graphicFrameLocks noGrp="1"/>
          </p:cNvGraphicFramePr>
          <p:nvPr/>
        </p:nvGraphicFramePr>
        <p:xfrm>
          <a:off x="3810000" y="5526107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280" y="1500644"/>
                <a:ext cx="11277600" cy="30720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Minimization without replacement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Given: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𝑥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G=6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𝒰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𝑤𝑜𝑅𝑒𝑝</m:t>
                        </m:r>
                      </m:sup>
                    </m:sSup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𝑙𝑏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discrete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2,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7 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(Add that in your distributions)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y(</a:t>
                </a:r>
                <a:r>
                  <a:rPr kumimoji="0" lang="en-US" altLang="en-US" sz="28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x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𝐺</m:t>
                        </m:r>
                      </m:sup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 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(add</a:t>
                </a:r>
                <a:r>
                  <a:rPr kumimoji="0" lang="en-US" altLang="en-US" sz="2800" b="0" i="0" u="none" strike="noStrike" cap="none" normalizeH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that in the external model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" y="1500644"/>
                <a:ext cx="11277600" cy="3072051"/>
              </a:xfrm>
              <a:prstGeom prst="rect">
                <a:avLst/>
              </a:prstGeom>
              <a:blipFill>
                <a:blip r:embed="rId3"/>
                <a:stretch>
                  <a:fillRect t="-2479" b="-2107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/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</a:t>
                </a:r>
                <a:endParaRPr lang="en-US" altLang="en-US" sz="28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×7+2×6+3×5+4×4+5×3+6×2=77</m:t>
                    </m:r>
                  </m:oMath>
                </a14:m>
                <a:endParaRPr lang="en-US" altLang="en-US" sz="2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blipFill>
                <a:blip r:embed="rId4"/>
                <a:stretch>
                  <a:fillRect l="-1149" t="-789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8E6E65-1C2A-E090-8CFD-B9111170EC05}"/>
                  </a:ext>
                </a:extLst>
              </p:cNvPr>
              <p:cNvSpPr txBox="1"/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8E6E65-1C2A-E090-8CFD-B9111170E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AE3619-5B7B-441B-03E8-5F5823583117}"/>
                  </a:ext>
                </a:extLst>
              </p:cNvPr>
              <p:cNvSpPr txBox="1"/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AE3619-5B7B-441B-03E8-5F5823583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D90E0F-0D98-C0F7-9D94-338628D3613E}"/>
                  </a:ext>
                </a:extLst>
              </p:cNvPr>
              <p:cNvSpPr txBox="1"/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D90E0F-0D98-C0F7-9D94-338628D36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67DDE2-8A2B-9119-296E-391DA68DFC54}"/>
                  </a:ext>
                </a:extLst>
              </p:cNvPr>
              <p:cNvSpPr txBox="1"/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67DDE2-8A2B-9119-296E-391DA68DF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FBCAF0-EF13-C34B-2EDF-4BBC7F59CA47}"/>
                  </a:ext>
                </a:extLst>
              </p:cNvPr>
              <p:cNvSpPr txBox="1"/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FBCAF0-EF13-C34B-2EDF-4BBC7F59C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blipFill>
                <a:blip r:embed="rId9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BBDF03-E956-AFF0-5E8E-227C68AFD7B1}"/>
                  </a:ext>
                </a:extLst>
              </p:cNvPr>
              <p:cNvSpPr txBox="1"/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BBDF03-E956-AFF0-5E8E-227C68AFD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blipFill>
                <a:blip r:embed="rId10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92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19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Exercise3 (Maximization with explicit constraints) start from the starter exercise 2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5C40BC-16C6-5F71-FE2B-24E651157F72}"/>
              </a:ext>
            </a:extLst>
          </p:cNvPr>
          <p:cNvGraphicFramePr>
            <a:graphicFrameLocks noGrp="1"/>
          </p:cNvGraphicFramePr>
          <p:nvPr/>
        </p:nvGraphicFramePr>
        <p:xfrm>
          <a:off x="2286000" y="5526107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800" y="1493738"/>
                <a:ext cx="11277600" cy="2641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Maximize without replacement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G=6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𝒰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𝑤𝑜𝑅𝑒𝑝</m:t>
                        </m:r>
                      </m:sup>
                    </m:sSup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𝑙𝑏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discrete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2,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7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0" lang="en-US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𝐺</m:t>
                        </m:r>
                      </m:sup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</a:p>
              <a:p>
                <a:pPr lvl="0">
                  <a:buFontTx/>
                  <a:buChar char="•"/>
                </a:pPr>
                <a:r>
                  <a:rPr lang="en-US" altLang="en-US" sz="2800" b="1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Constraints: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en-US" sz="2800" i="1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&gt;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8</m:t>
                    </m:r>
                  </m:oMath>
                </a14:m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93738"/>
                <a:ext cx="11277600" cy="2641164"/>
              </a:xfrm>
              <a:prstGeom prst="rect">
                <a:avLst/>
              </a:prstGeom>
              <a:blipFill>
                <a:blip r:embed="rId3"/>
                <a:stretch>
                  <a:fillRect t="-2871" b="-239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/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</a:t>
                </a:r>
                <a:endParaRPr lang="en-US" altLang="en-US" sz="28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×2+2×4+3×3+4×5+5×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6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+6×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7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</m:oMath>
                </a14:m>
                <a:endParaRPr lang="en-US" altLang="en-US" sz="2800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blipFill>
                <a:blip r:embed="rId4"/>
                <a:stretch>
                  <a:fillRect l="-1149" t="-789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29FC821-8096-08B4-1946-4E3B7EC65C6A}"/>
              </a:ext>
            </a:extLst>
          </p:cNvPr>
          <p:cNvSpPr txBox="1"/>
          <p:nvPr/>
        </p:nvSpPr>
        <p:spPr>
          <a:xfrm>
            <a:off x="549627" y="576107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Unconstrained: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2F0F30-DCBE-D1AA-042A-F6E3956CE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417472"/>
              </p:ext>
            </p:extLst>
          </p:nvPr>
        </p:nvGraphicFramePr>
        <p:xfrm>
          <a:off x="7162800" y="5510797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D4FBC7B-23F1-A0F5-FD2E-28D523094D9F}"/>
              </a:ext>
            </a:extLst>
          </p:cNvPr>
          <p:cNvSpPr txBox="1"/>
          <p:nvPr/>
        </p:nvSpPr>
        <p:spPr>
          <a:xfrm>
            <a:off x="5426427" y="574576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Constrained: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BE2D9C-4542-3DEE-1D76-AC19C5A63FFC}"/>
                  </a:ext>
                </a:extLst>
              </p:cNvPr>
              <p:cNvSpPr txBox="1"/>
              <p:nvPr/>
            </p:nvSpPr>
            <p:spPr>
              <a:xfrm>
                <a:off x="2342727" y="630632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BE2D9C-4542-3DEE-1D76-AC19C5A63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727" y="6306324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16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D1572-4B0F-D065-7501-D4A703E22AF4}"/>
                  </a:ext>
                </a:extLst>
              </p:cNvPr>
              <p:cNvSpPr txBox="1"/>
              <p:nvPr/>
            </p:nvSpPr>
            <p:spPr>
              <a:xfrm>
                <a:off x="2799927" y="630632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D1572-4B0F-D065-7501-D4A703E22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927" y="6306324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 r="-20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B47131-A8D3-A2A7-DB58-CCDB0CD97644}"/>
                  </a:ext>
                </a:extLst>
              </p:cNvPr>
              <p:cNvSpPr txBox="1"/>
              <p:nvPr/>
            </p:nvSpPr>
            <p:spPr>
              <a:xfrm>
                <a:off x="3340430" y="630632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B47131-A8D3-A2A7-DB58-CCDB0CD97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430" y="6306324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 r="-16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4B9599-A557-47A9-6D6B-EDCB6242963F}"/>
                  </a:ext>
                </a:extLst>
              </p:cNvPr>
              <p:cNvSpPr txBox="1"/>
              <p:nvPr/>
            </p:nvSpPr>
            <p:spPr>
              <a:xfrm>
                <a:off x="3818412" y="630632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4B9599-A557-47A9-6D6B-EDCB62429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412" y="6306324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 r="-20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1B7389-4918-D2AB-D28B-38DE4E1EA0E9}"/>
                  </a:ext>
                </a:extLst>
              </p:cNvPr>
              <p:cNvSpPr txBox="1"/>
              <p:nvPr/>
            </p:nvSpPr>
            <p:spPr>
              <a:xfrm>
                <a:off x="4365842" y="630632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1B7389-4918-D2AB-D28B-38DE4E1EA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42" y="6306324"/>
                <a:ext cx="304800" cy="369332"/>
              </a:xfrm>
              <a:prstGeom prst="rect">
                <a:avLst/>
              </a:prstGeom>
              <a:blipFill>
                <a:blip r:embed="rId9"/>
                <a:stretch>
                  <a:fillRect r="-20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FB2CEC-E712-7C27-DA8A-6DD7BC66A813}"/>
                  </a:ext>
                </a:extLst>
              </p:cNvPr>
              <p:cNvSpPr txBox="1"/>
              <p:nvPr/>
            </p:nvSpPr>
            <p:spPr>
              <a:xfrm>
                <a:off x="4843824" y="630632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FB2CEC-E712-7C27-DA8A-6DD7BC66A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824" y="6306324"/>
                <a:ext cx="304800" cy="369332"/>
              </a:xfrm>
              <a:prstGeom prst="rect">
                <a:avLst/>
              </a:prstGeom>
              <a:blipFill>
                <a:blip r:embed="rId10"/>
                <a:stretch>
                  <a:fillRect r="-16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657865-6B8F-D280-A2B2-79D2B582DE9B}"/>
                  </a:ext>
                </a:extLst>
              </p:cNvPr>
              <p:cNvSpPr txBox="1"/>
              <p:nvPr/>
            </p:nvSpPr>
            <p:spPr>
              <a:xfrm>
                <a:off x="7252503" y="630632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657865-6B8F-D280-A2B2-79D2B582D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503" y="6306324"/>
                <a:ext cx="304800" cy="369332"/>
              </a:xfrm>
              <a:prstGeom prst="rect">
                <a:avLst/>
              </a:prstGeom>
              <a:blipFill>
                <a:blip r:embed="rId11"/>
                <a:stretch>
                  <a:fillRect r="-16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064897-88AB-D5B4-C750-2F97C5332362}"/>
                  </a:ext>
                </a:extLst>
              </p:cNvPr>
              <p:cNvSpPr txBox="1"/>
              <p:nvPr/>
            </p:nvSpPr>
            <p:spPr>
              <a:xfrm>
                <a:off x="7709703" y="630632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064897-88AB-D5B4-C750-2F97C5332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703" y="6306324"/>
                <a:ext cx="304800" cy="369332"/>
              </a:xfrm>
              <a:prstGeom prst="rect">
                <a:avLst/>
              </a:prstGeom>
              <a:blipFill>
                <a:blip r:embed="rId12"/>
                <a:stretch>
                  <a:fillRect r="-16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7475EF-7A02-5D60-FE2B-5DD584881BC0}"/>
                  </a:ext>
                </a:extLst>
              </p:cNvPr>
              <p:cNvSpPr txBox="1"/>
              <p:nvPr/>
            </p:nvSpPr>
            <p:spPr>
              <a:xfrm>
                <a:off x="8250206" y="630632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7475EF-7A02-5D60-FE2B-5DD584881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206" y="6306324"/>
                <a:ext cx="304800" cy="369332"/>
              </a:xfrm>
              <a:prstGeom prst="rect">
                <a:avLst/>
              </a:prstGeom>
              <a:blipFill>
                <a:blip r:embed="rId13"/>
                <a:stretch>
                  <a:fillRect r="-20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5BE2F9-CE21-291B-2E76-14379D94E48F}"/>
                  </a:ext>
                </a:extLst>
              </p:cNvPr>
              <p:cNvSpPr txBox="1"/>
              <p:nvPr/>
            </p:nvSpPr>
            <p:spPr>
              <a:xfrm>
                <a:off x="8728188" y="630632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5BE2F9-CE21-291B-2E76-14379D94E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188" y="6306324"/>
                <a:ext cx="304800" cy="369332"/>
              </a:xfrm>
              <a:prstGeom prst="rect">
                <a:avLst/>
              </a:prstGeom>
              <a:blipFill>
                <a:blip r:embed="rId14"/>
                <a:stretch>
                  <a:fillRect r="-16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9026C1-29F0-2CC2-EC4A-7F716AE0D8D8}"/>
                  </a:ext>
                </a:extLst>
              </p:cNvPr>
              <p:cNvSpPr txBox="1"/>
              <p:nvPr/>
            </p:nvSpPr>
            <p:spPr>
              <a:xfrm>
                <a:off x="9275618" y="630632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9026C1-29F0-2CC2-EC4A-7F716AE0D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618" y="6306324"/>
                <a:ext cx="304800" cy="369332"/>
              </a:xfrm>
              <a:prstGeom prst="rect">
                <a:avLst/>
              </a:prstGeom>
              <a:blipFill>
                <a:blip r:embed="rId15"/>
                <a:stretch>
                  <a:fillRect r="-16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0CA0C5-32E5-49CD-60AC-671894D7BD3E}"/>
                  </a:ext>
                </a:extLst>
              </p:cNvPr>
              <p:cNvSpPr txBox="1"/>
              <p:nvPr/>
            </p:nvSpPr>
            <p:spPr>
              <a:xfrm>
                <a:off x="9753600" y="630632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0CA0C5-32E5-49CD-60AC-671894D7B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00" y="6306324"/>
                <a:ext cx="304800" cy="369332"/>
              </a:xfrm>
              <a:prstGeom prst="rect">
                <a:avLst/>
              </a:prstGeom>
              <a:blipFill>
                <a:blip r:embed="rId16"/>
                <a:stretch>
                  <a:fillRect r="-2083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671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11" grpId="0"/>
      <p:bldP spid="4" grpId="0"/>
      <p:bldP spid="6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Why Genetic Algorithms?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Metaheuristic algorithms stemming from biological evolution.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Preferred for non-differentiable, expensive to differentiate, or objective functions with no intrusive access (black-box).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Doesn’t get stuck in local minima, and hence works with non-convex problems.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Can handle both constrained and unconstrained problems.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Due to the encoding/decoding step it works with discrete, continuous, or mixed design spaces, with binary, integer, real, gray, or permutation encoding.  </a:t>
            </a:r>
          </a:p>
          <a:p>
            <a:pPr lvl="1">
              <a:lnSpc>
                <a:spcPct val="100000"/>
              </a:lnSpc>
            </a:pPr>
            <a:endParaRPr lang="en-US" sz="2000" dirty="0"/>
          </a:p>
          <a:p>
            <a:pPr lvl="1"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4CF38F2-8EBC-482E-BB8F-A34588E42AD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141F13-43C7-6AF1-9756-B07F2370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Algorithms: Overview</a:t>
            </a:r>
          </a:p>
        </p:txBody>
      </p:sp>
    </p:spTree>
    <p:extLst>
      <p:ext uri="{BB962C8B-B14F-4D97-AF65-F5344CB8AC3E}">
        <p14:creationId xmlns:p14="http://schemas.microsoft.com/office/powerpoint/2010/main" val="1376342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20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Exercise4 (Continuous problem with implicit constraint)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5C40BC-16C6-5F71-FE2B-24E651157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473435"/>
              </p:ext>
            </p:extLst>
          </p:nvPr>
        </p:nvGraphicFramePr>
        <p:xfrm>
          <a:off x="5029200" y="5483576"/>
          <a:ext cx="1295400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170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00" y="1494825"/>
                <a:ext cx="11277600" cy="26123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Find v0, firing angle to Maximize the horizontal range of the projectile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G=2 (v0, angle)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𝒰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(10,170)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continuous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10,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170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0" lang="en-US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=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𝑟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</a:p>
              <a:p>
                <a:pPr lvl="0">
                  <a:buFontTx/>
                  <a:buChar char="•"/>
                </a:pPr>
                <a:r>
                  <a:rPr lang="en-US" altLang="en-US" sz="2800" b="1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Constraints: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b="0" i="1" dirty="0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800" b="0" i="1" dirty="0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𝑚𝑎𝑥</m:t>
                        </m:r>
                      </m:sub>
                    </m:sSub>
                    <m:r>
                      <a:rPr lang="en-US" altLang="en-US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</m:oMath>
                </a14:m>
                <a:r>
                  <a:rPr lang="en-US" altLang="en-US" sz="2800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250</a:t>
                </a:r>
                <a:r>
                  <a:rPr lang="en-US" altLang="en-US" sz="2800" b="1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494825"/>
                <a:ext cx="11277600" cy="2612374"/>
              </a:xfrm>
              <a:prstGeom prst="rect">
                <a:avLst/>
              </a:prstGeom>
              <a:blipFill>
                <a:blip r:embed="rId3"/>
                <a:stretch>
                  <a:fillRect t="-2899" b="-821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/>
              <p:nvPr/>
            </p:nvSpPr>
            <p:spPr>
              <a:xfrm>
                <a:off x="920430" y="4168453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800" dirty="0"/>
                  <a:t>=170,angle = </a:t>
                </a:r>
                <a14:m>
                  <m:oMath xmlns:m="http://schemas.openxmlformats.org/officeDocument/2006/math">
                    <m:r>
                      <a:rPr lang="en-US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24.315739171176478</m:t>
                    </m:r>
                  </m:oMath>
                </a14:m>
                <a:endParaRPr lang="en-US" altLang="en-US" sz="2800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 </a:t>
                </a:r>
                <a:r>
                  <a:rPr lang="en-US" sz="2800" dirty="0"/>
                  <a:t>2213.1333406899525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30" y="4168453"/>
                <a:ext cx="11025249" cy="954107"/>
              </a:xfrm>
              <a:prstGeom prst="rect">
                <a:avLst/>
              </a:prstGeom>
              <a:blipFill>
                <a:blip r:embed="rId4"/>
                <a:stretch>
                  <a:fillRect l="-1151" t="-789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E90D4C-65BA-4919-D9D6-4B026CEC7F8B}"/>
                  </a:ext>
                </a:extLst>
              </p:cNvPr>
              <p:cNvSpPr txBox="1"/>
              <p:nvPr/>
            </p:nvSpPr>
            <p:spPr>
              <a:xfrm>
                <a:off x="5105400" y="6256866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𝑣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E90D4C-65BA-4919-D9D6-4B026CEC7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6256866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56537B-C49C-1A61-6720-182B319ABAE1}"/>
                  </a:ext>
                </a:extLst>
              </p:cNvPr>
              <p:cNvSpPr txBox="1"/>
              <p:nvPr/>
            </p:nvSpPr>
            <p:spPr>
              <a:xfrm>
                <a:off x="5562600" y="6256866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h𝑒𝑡𝑎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56537B-C49C-1A61-6720-182B319AB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6256866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 r="-1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1A6A95-99F3-33EC-F2FC-04200A5960E0}"/>
                  </a:ext>
                </a:extLst>
              </p:cNvPr>
              <p:cNvSpPr txBox="1"/>
              <p:nvPr/>
            </p:nvSpPr>
            <p:spPr>
              <a:xfrm>
                <a:off x="4191000" y="5728329"/>
                <a:ext cx="30480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1A6A95-99F3-33EC-F2FC-04200A596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5728329"/>
                <a:ext cx="304800" cy="390748"/>
              </a:xfrm>
              <a:prstGeom prst="rect">
                <a:avLst/>
              </a:prstGeom>
              <a:blipFill>
                <a:blip r:embed="rId7"/>
                <a:stretch>
                  <a:fillRect r="-800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61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6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C49A-FD34-0342-96B3-AA37311C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76" y="3179981"/>
            <a:ext cx="10415648" cy="498038"/>
          </a:xfrm>
        </p:spPr>
        <p:txBody>
          <a:bodyPr/>
          <a:lstStyle/>
          <a:p>
            <a:pPr algn="ctr"/>
            <a:r>
              <a:rPr lang="en-US" sz="4000" dirty="0"/>
              <a:t>Backup Slides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8417F83-6BC9-492A-B121-0E29580FF5C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21</a:t>
            </a:fld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922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table&#10;&#10;Description automatically generated">
            <a:extLst>
              <a:ext uri="{FF2B5EF4-FFF2-40B4-BE49-F238E27FC236}">
                <a16:creationId xmlns:a16="http://schemas.microsoft.com/office/drawing/2014/main" id="{39F38644-5219-C797-6FF3-0D7E45112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40" y="1130470"/>
            <a:ext cx="6407470" cy="5522664"/>
          </a:xfr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8417F83-6BC9-492A-B121-0E29580FF5C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22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1EE96-ECCB-6AD7-F681-7C685F599009}"/>
              </a:ext>
            </a:extLst>
          </p:cNvPr>
          <p:cNvSpPr txBox="1"/>
          <p:nvPr/>
        </p:nvSpPr>
        <p:spPr>
          <a:xfrm>
            <a:off x="1066800" y="638345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Analytic Solutions</a:t>
            </a:r>
          </a:p>
        </p:txBody>
      </p:sp>
    </p:spTree>
    <p:extLst>
      <p:ext uri="{BB962C8B-B14F-4D97-AF65-F5344CB8AC3E}">
        <p14:creationId xmlns:p14="http://schemas.microsoft.com/office/powerpoint/2010/main" val="786959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62000" y="1367171"/>
            <a:ext cx="8991600" cy="5319018"/>
          </a:xfrm>
        </p:spPr>
        <p:txBody>
          <a:bodyPr>
            <a:noAutofit/>
          </a:bodyPr>
          <a:lstStyle/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Exploring the active subspace hosting the search directions that increase the fitness then constrain the mutation to these directions.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Accelerate GA with Markov Chains.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Recast the problem as a reinforcement learning problem: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Objective</a:t>
            </a:r>
            <a:r>
              <a:rPr lang="en-US" sz="2000" dirty="0"/>
              <a:t>: Maximize Cycle length or minimize # feeds.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Constraints</a:t>
            </a:r>
            <a:r>
              <a:rPr lang="en-US" sz="2000" dirty="0"/>
              <a:t>: enrichment, number of GAD/burnable poison, </a:t>
            </a:r>
            <a:r>
              <a:rPr lang="en-US" sz="2000" dirty="0" err="1"/>
              <a:t>K</a:t>
            </a:r>
            <a:r>
              <a:rPr lang="en-US" sz="2000" baseline="-25000" dirty="0" err="1"/>
              <a:t>inf</a:t>
            </a:r>
            <a:r>
              <a:rPr lang="en-US" sz="2000" dirty="0"/>
              <a:t>, PPF, FDH, …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Action Space</a:t>
            </a:r>
            <a:r>
              <a:rPr lang="en-US" sz="2000" dirty="0"/>
              <a:t>: Discrete fuel inventory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State Space</a:t>
            </a:r>
            <a:r>
              <a:rPr lang="en-US" sz="2000" dirty="0"/>
              <a:t>: Fuel enrichment in each location.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Game Rules</a:t>
            </a:r>
            <a:r>
              <a:rPr lang="en-US" sz="2000" dirty="0"/>
              <a:t>: </a:t>
            </a:r>
          </a:p>
          <a:p>
            <a:pPr lvl="4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Do not violate constraints.</a:t>
            </a:r>
          </a:p>
          <a:p>
            <a:pPr lvl="4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Do not place specific fuels next to each other (e.g., no GAD fuels horizontally or vertically adjacent).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Hybridizing and/or benchmarking with other metaheuristic methods: Particle Swarm, Ant colony, Bee algorithms, etc.</a:t>
            </a:r>
          </a:p>
        </p:txBody>
      </p:sp>
      <p:pic>
        <p:nvPicPr>
          <p:cNvPr id="5" name="Online Media 4" descr="Assembly Active Subspace using Multi-level Reduced Order Modeling">
            <a:hlinkClick r:id="" action="ppaction://media"/>
            <a:extLst>
              <a:ext uri="{FF2B5EF4-FFF2-40B4-BE49-F238E27FC236}">
                <a16:creationId xmlns:a16="http://schemas.microsoft.com/office/drawing/2014/main" id="{94A189D5-C05E-B742-893F-CDCBE759F3F4}"/>
              </a:ext>
            </a:extLst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27098" y="2046526"/>
            <a:ext cx="3701957" cy="2764947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4F4314C-4FD3-4AC1-9DE1-47A8DC4E936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23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D8C08AC-C80D-7F2C-8CB9-6D27BA86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Enhancements and Acceleration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500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9842DF1-558E-24FD-3E08-DB4822E2DF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167" r="10327"/>
          <a:stretch/>
        </p:blipFill>
        <p:spPr>
          <a:xfrm rot="5400000">
            <a:off x="2663952" y="-2666999"/>
            <a:ext cx="6858000" cy="12191999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910F363-9560-C987-8117-9573F5315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43" y="5369748"/>
            <a:ext cx="2208258" cy="9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15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C86B-FDE4-E245-8582-7DA1BEF7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407" y="3240487"/>
            <a:ext cx="8231187" cy="627864"/>
          </a:xfrm>
        </p:spPr>
        <p:txBody>
          <a:bodyPr/>
          <a:lstStyle/>
          <a:p>
            <a:pPr algn="ctr"/>
            <a:r>
              <a:rPr lang="en-US" sz="4800" dirty="0"/>
              <a:t>Thank you for your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D9FB3-8EC9-9C40-9433-F065D856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26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0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6" name="0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7" name="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8" name="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9" name="0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10" name="0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4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97EFE22-874E-D145-9439-2F7C2B139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951433"/>
              </p:ext>
            </p:extLst>
          </p:nvPr>
        </p:nvGraphicFramePr>
        <p:xfrm>
          <a:off x="1143001" y="1981202"/>
          <a:ext cx="4267198" cy="3733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0269">
                  <a:extLst>
                    <a:ext uri="{9D8B030D-6E8A-4147-A177-3AD203B41FA5}">
                      <a16:colId xmlns:a16="http://schemas.microsoft.com/office/drawing/2014/main" val="1050870592"/>
                    </a:ext>
                  </a:extLst>
                </a:gridCol>
                <a:gridCol w="690269">
                  <a:extLst>
                    <a:ext uri="{9D8B030D-6E8A-4147-A177-3AD203B41FA5}">
                      <a16:colId xmlns:a16="http://schemas.microsoft.com/office/drawing/2014/main" val="825009343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1719752671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297125982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2502357528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331687792"/>
                    </a:ext>
                  </a:extLst>
                </a:gridCol>
              </a:tblGrid>
              <a:tr h="7385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G1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G3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G4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G5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678709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ch1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653332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976097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ch3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291639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ch4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176905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ch5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739404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ch6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927684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ch7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44491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FC3E0A2-E341-5344-B9C0-FFD6A4A8EE43}"/>
              </a:ext>
            </a:extLst>
          </p:cNvPr>
          <p:cNvSpPr/>
          <p:nvPr/>
        </p:nvSpPr>
        <p:spPr>
          <a:xfrm>
            <a:off x="1676402" y="3039905"/>
            <a:ext cx="3876263" cy="660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56142DF-5FA2-304C-A036-8B29F3CAFFAC}"/>
              </a:ext>
            </a:extLst>
          </p:cNvPr>
          <p:cNvSpPr/>
          <p:nvPr/>
        </p:nvSpPr>
        <p:spPr>
          <a:xfrm>
            <a:off x="5579163" y="2676942"/>
            <a:ext cx="381000" cy="30380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FDA234-EBE5-2E47-8D44-C860B5FA25D8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5552663" y="3370363"/>
            <a:ext cx="1512228" cy="16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B5A5EBA-5BA3-BB45-9890-D899EBFAA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403953"/>
              </p:ext>
            </p:extLst>
          </p:nvPr>
        </p:nvGraphicFramePr>
        <p:xfrm>
          <a:off x="7162801" y="3156316"/>
          <a:ext cx="3567105" cy="428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421">
                  <a:extLst>
                    <a:ext uri="{9D8B030D-6E8A-4147-A177-3AD203B41FA5}">
                      <a16:colId xmlns:a16="http://schemas.microsoft.com/office/drawing/2014/main" val="3108010219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3782410496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3437147679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1963204880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1512692199"/>
                    </a:ext>
                  </a:extLst>
                </a:gridCol>
              </a:tblGrid>
              <a:tr h="4280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303706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AA16A29-D498-B341-843D-8CDEADE26320}"/>
              </a:ext>
            </a:extLst>
          </p:cNvPr>
          <p:cNvSpPr/>
          <p:nvPr/>
        </p:nvSpPr>
        <p:spPr>
          <a:xfrm>
            <a:off x="7064891" y="3039905"/>
            <a:ext cx="914400" cy="693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36E018-9D6B-E549-9312-7440020359D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522091" y="3733800"/>
            <a:ext cx="0" cy="73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D04DCB-B04E-6149-B102-74092C233EB5}"/>
              </a:ext>
            </a:extLst>
          </p:cNvPr>
          <p:cNvSpPr txBox="1"/>
          <p:nvPr/>
        </p:nvSpPr>
        <p:spPr>
          <a:xfrm>
            <a:off x="5963753" y="4011303"/>
            <a:ext cx="120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Population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CBE592-F172-1047-8BFC-4817F8A82767}"/>
              </a:ext>
            </a:extLst>
          </p:cNvPr>
          <p:cNvSpPr/>
          <p:nvPr/>
        </p:nvSpPr>
        <p:spPr>
          <a:xfrm>
            <a:off x="7179191" y="4472462"/>
            <a:ext cx="685800" cy="4280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235EC3-FC2B-D641-8D71-6DA4166680FE}"/>
              </a:ext>
            </a:extLst>
          </p:cNvPr>
          <p:cNvSpPr txBox="1"/>
          <p:nvPr/>
        </p:nvSpPr>
        <p:spPr>
          <a:xfrm>
            <a:off x="7864992" y="450184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 (variable)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B7BEBA-651E-7E4B-8E5D-B119AB864AC6}"/>
              </a:ext>
            </a:extLst>
          </p:cNvPr>
          <p:cNvCxnSpPr>
            <a:cxnSpLocks/>
          </p:cNvCxnSpPr>
          <p:nvPr/>
        </p:nvCxnSpPr>
        <p:spPr>
          <a:xfrm>
            <a:off x="7512548" y="4800600"/>
            <a:ext cx="0" cy="73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F8D325D-BEBF-9B4E-83FC-BAB22D4CED2C}"/>
              </a:ext>
            </a:extLst>
          </p:cNvPr>
          <p:cNvSpPr/>
          <p:nvPr/>
        </p:nvSpPr>
        <p:spPr>
          <a:xfrm>
            <a:off x="7371260" y="5478660"/>
            <a:ext cx="301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FD9C0A-DAA9-124A-9B84-7C9720137739}"/>
              </a:ext>
            </a:extLst>
          </p:cNvPr>
          <p:cNvSpPr txBox="1"/>
          <p:nvPr/>
        </p:nvSpPr>
        <p:spPr>
          <a:xfrm>
            <a:off x="7864993" y="547866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Allele (value of variable)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59B51C-8BA9-5D4F-AF36-FB6F8D3B9DE1}"/>
              </a:ext>
            </a:extLst>
          </p:cNvPr>
          <p:cNvSpPr txBox="1"/>
          <p:nvPr/>
        </p:nvSpPr>
        <p:spPr>
          <a:xfrm>
            <a:off x="6876143" y="2595875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Chromosome/individual (possible solution)</a:t>
            </a: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0E3BA9FD-891C-44AD-B5EA-100FD3A10B37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3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0928AD45-62A0-E2B0-0844-34509AE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Notation</a:t>
            </a:r>
          </a:p>
        </p:txBody>
      </p:sp>
    </p:spTree>
    <p:extLst>
      <p:ext uri="{BB962C8B-B14F-4D97-AF65-F5344CB8AC3E}">
        <p14:creationId xmlns:p14="http://schemas.microsoft.com/office/powerpoint/2010/main" val="712274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9446AF-D54E-734A-AD7E-D880785B1A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1069" y="421328"/>
            <a:ext cx="5136911" cy="643667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D5501E4-90A1-4EAB-BDBD-999909CE9B97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4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451A1-2FC4-21A1-A8FF-856DFFB5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and Corresponding Input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B487EB6-23E3-4530-E05F-18C479DA4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66" y="1051279"/>
            <a:ext cx="5981481" cy="580672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CBB379-BA56-4C32-E365-7CBC99F10C5B}"/>
              </a:ext>
            </a:extLst>
          </p:cNvPr>
          <p:cNvCxnSpPr/>
          <p:nvPr/>
        </p:nvCxnSpPr>
        <p:spPr>
          <a:xfrm>
            <a:off x="7162800" y="2362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B9E2A1-5EF5-9352-88D1-82B7A62D2E7D}"/>
              </a:ext>
            </a:extLst>
          </p:cNvPr>
          <p:cNvCxnSpPr/>
          <p:nvPr/>
        </p:nvCxnSpPr>
        <p:spPr>
          <a:xfrm>
            <a:off x="7162800" y="2514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BC38EC-B0B0-A2F5-5932-B3A0B797CD59}"/>
              </a:ext>
            </a:extLst>
          </p:cNvPr>
          <p:cNvCxnSpPr>
            <a:cxnSpLocks/>
          </p:cNvCxnSpPr>
          <p:nvPr/>
        </p:nvCxnSpPr>
        <p:spPr>
          <a:xfrm>
            <a:off x="7162800" y="2743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135183-887F-4B27-3753-8E1E14C3CE92}"/>
              </a:ext>
            </a:extLst>
          </p:cNvPr>
          <p:cNvCxnSpPr/>
          <p:nvPr/>
        </p:nvCxnSpPr>
        <p:spPr>
          <a:xfrm>
            <a:off x="7200900" y="3124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6D467B-5B2D-7B22-8390-02E6D0B00319}"/>
              </a:ext>
            </a:extLst>
          </p:cNvPr>
          <p:cNvCxnSpPr/>
          <p:nvPr/>
        </p:nvCxnSpPr>
        <p:spPr>
          <a:xfrm>
            <a:off x="7200900" y="3276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EB14AB-AC2D-0BA9-F0D4-09C80B654B7E}"/>
              </a:ext>
            </a:extLst>
          </p:cNvPr>
          <p:cNvCxnSpPr/>
          <p:nvPr/>
        </p:nvCxnSpPr>
        <p:spPr>
          <a:xfrm>
            <a:off x="7200900" y="3505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A2FBCB-9460-6187-3B6D-1699E5C4AE1C}"/>
              </a:ext>
            </a:extLst>
          </p:cNvPr>
          <p:cNvCxnSpPr/>
          <p:nvPr/>
        </p:nvCxnSpPr>
        <p:spPr>
          <a:xfrm>
            <a:off x="7200900" y="3886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A15AC4-9F39-29FB-A9C3-EB8F7F34449B}"/>
              </a:ext>
            </a:extLst>
          </p:cNvPr>
          <p:cNvCxnSpPr/>
          <p:nvPr/>
        </p:nvCxnSpPr>
        <p:spPr>
          <a:xfrm>
            <a:off x="7200900" y="4038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4617B4-E2BF-E5F7-AD7B-7439813A9BA5}"/>
              </a:ext>
            </a:extLst>
          </p:cNvPr>
          <p:cNvCxnSpPr/>
          <p:nvPr/>
        </p:nvCxnSpPr>
        <p:spPr>
          <a:xfrm>
            <a:off x="7200900" y="41910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91BF4B-3DB4-DF82-CA2A-8C707DC92A89}"/>
              </a:ext>
            </a:extLst>
          </p:cNvPr>
          <p:cNvCxnSpPr/>
          <p:nvPr/>
        </p:nvCxnSpPr>
        <p:spPr>
          <a:xfrm>
            <a:off x="7200900" y="4419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64A383-E0B0-F734-A9EF-256C694E950B}"/>
              </a:ext>
            </a:extLst>
          </p:cNvPr>
          <p:cNvCxnSpPr/>
          <p:nvPr/>
        </p:nvCxnSpPr>
        <p:spPr>
          <a:xfrm>
            <a:off x="7200900" y="47244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068A98-7DAA-3419-CE6D-DE264DFAA73F}"/>
              </a:ext>
            </a:extLst>
          </p:cNvPr>
          <p:cNvCxnSpPr/>
          <p:nvPr/>
        </p:nvCxnSpPr>
        <p:spPr>
          <a:xfrm>
            <a:off x="7200900" y="48768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72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" y="1310640"/>
            <a:ext cx="6728288" cy="4780599"/>
          </a:xfrm>
        </p:spPr>
        <p:txBody>
          <a:bodyPr>
            <a:normAutofit lnSpcReduction="10000"/>
          </a:bodyPr>
          <a:lstStyle/>
          <a:p>
            <a:pPr fontAlgn="base">
              <a:lnSpc>
                <a:spcPct val="110000"/>
              </a:lnSpc>
              <a:spcBef>
                <a:spcPts val="0"/>
              </a:spcBef>
              <a:buClrTx/>
            </a:pPr>
            <a:r>
              <a:rPr lang="en-US" dirty="0">
                <a:latin typeface="Arial" panose="020B0604020202020204" pitchFamily="34" charset="0"/>
              </a:rPr>
              <a:t>Encoding/decoding: Phenotype/Genotype variable representation (</a:t>
            </a:r>
            <a:r>
              <a:rPr lang="en-US" b="1" dirty="0">
                <a:latin typeface="Arial" panose="020B0604020202020204" pitchFamily="34" charset="0"/>
              </a:rPr>
              <a:t>binary</a:t>
            </a:r>
            <a:r>
              <a:rPr lang="en-US" dirty="0">
                <a:latin typeface="Arial" panose="020B0604020202020204" pitchFamily="34" charset="0"/>
              </a:rPr>
              <a:t>, integer, </a:t>
            </a:r>
            <a:r>
              <a:rPr lang="en-US" b="1" dirty="0">
                <a:latin typeface="Arial" panose="020B0604020202020204" pitchFamily="34" charset="0"/>
              </a:rPr>
              <a:t>permutation</a:t>
            </a:r>
            <a:r>
              <a:rPr lang="en-US" dirty="0">
                <a:latin typeface="Arial" panose="020B0604020202020204" pitchFamily="34" charset="0"/>
              </a:rPr>
              <a:t>, or real representation).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Tx/>
            </a:pPr>
            <a:r>
              <a:rPr lang="en-US" dirty="0"/>
              <a:t>Steps</a:t>
            </a:r>
            <a:endParaRPr lang="en-US" dirty="0">
              <a:latin typeface="Arial" panose="020B0604020202020204" pitchFamily="34" charset="0"/>
            </a:endParaRP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Create initial population  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Fitness </a:t>
            </a:r>
            <a:r>
              <a:rPr lang="en-US" dirty="0"/>
              <a:t>e</a:t>
            </a:r>
            <a:r>
              <a:rPr lang="en-US" dirty="0">
                <a:latin typeface="Arial" panose="020B0604020202020204" pitchFamily="34" charset="0"/>
              </a:rPr>
              <a:t>valuation 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Parent selection 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Crossover: creation of offsprings 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Mutation:  creation of mutated offsprings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Replacement/repair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Survivor selection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If Termination condition(s) is met terminate, else repeat Steps 3 through 7 (each iteration is a generation). </a:t>
            </a:r>
          </a:p>
        </p:txBody>
      </p:sp>
      <p:pic>
        <p:nvPicPr>
          <p:cNvPr id="8" name="Picture 7" descr="Source: A Visual Guid to Evolutionary Strategies. https://blog.otoro.net/2017/10/29/visual-evolution-strategies/&#10;">
            <a:extLst>
              <a:ext uri="{FF2B5EF4-FFF2-40B4-BE49-F238E27FC236}">
                <a16:creationId xmlns:a16="http://schemas.microsoft.com/office/drawing/2014/main" id="{1D7E33A4-6FCE-4E4D-A9F4-129CB4F10C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950916"/>
            <a:ext cx="4694264" cy="45832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3563BD-14BC-104E-BA3A-169F7525EBEA}"/>
              </a:ext>
            </a:extLst>
          </p:cNvPr>
          <p:cNvSpPr txBox="1"/>
          <p:nvPr/>
        </p:nvSpPr>
        <p:spPr>
          <a:xfrm>
            <a:off x="7414432" y="5401454"/>
            <a:ext cx="434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A Visual Guide to Evolutionary Strategies. </a:t>
            </a:r>
            <a:r>
              <a:rPr lang="en-US" dirty="0">
                <a:hlinkClick r:id="rId4"/>
              </a:rPr>
              <a:t>https://blog.otoro.net/2017/10/29/visual-evolution-strategies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C9F0CD2-4AC1-438F-9BB9-18E293410619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5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FF777556-17BD-42B2-A9E4-53F81502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Overview of GAs</a:t>
            </a:r>
          </a:p>
        </p:txBody>
      </p:sp>
    </p:spTree>
    <p:extLst>
      <p:ext uri="{BB962C8B-B14F-4D97-AF65-F5344CB8AC3E}">
        <p14:creationId xmlns:p14="http://schemas.microsoft.com/office/powerpoint/2010/main" val="346160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10641"/>
            <a:ext cx="4108914" cy="18884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Parent selectors: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Roulette Wheel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Tournament Selection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Rank Selection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6475E17-67F1-4D49-BAD7-307CE34D6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530971"/>
              </p:ext>
            </p:extLst>
          </p:nvPr>
        </p:nvGraphicFramePr>
        <p:xfrm>
          <a:off x="836494" y="3429000"/>
          <a:ext cx="5447748" cy="2595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3755841-F1EF-4946-B1FF-6FA7BF6E1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883499"/>
              </p:ext>
            </p:extLst>
          </p:nvPr>
        </p:nvGraphicFramePr>
        <p:xfrm>
          <a:off x="6691745" y="3428999"/>
          <a:ext cx="4572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43486268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57887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329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92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46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5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091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30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34339"/>
                  </a:ext>
                </a:extLst>
              </a:tr>
            </a:tbl>
          </a:graphicData>
        </a:graphic>
      </p:graphicFrame>
      <p:sp>
        <p:nvSpPr>
          <p:cNvPr id="8" name="Arc 7">
            <a:extLst>
              <a:ext uri="{FF2B5EF4-FFF2-40B4-BE49-F238E27FC236}">
                <a16:creationId xmlns:a16="http://schemas.microsoft.com/office/drawing/2014/main" id="{00DA8B90-5EBD-FB4E-AD76-AD599019A2DA}"/>
              </a:ext>
            </a:extLst>
          </p:cNvPr>
          <p:cNvSpPr/>
          <p:nvPr/>
        </p:nvSpPr>
        <p:spPr>
          <a:xfrm rot="6119072">
            <a:off x="3898497" y="4383397"/>
            <a:ext cx="533400" cy="457200"/>
          </a:xfrm>
          <a:prstGeom prst="arc">
            <a:avLst/>
          </a:prstGeom>
          <a:ln w="50800">
            <a:solidFill>
              <a:schemeClr val="accent4">
                <a:lumMod val="20000"/>
                <a:lumOff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53CC5C3-A695-42F7-AEB0-BB4B7AFBE020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6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44C079-F18F-2D8F-58FD-4D51EF4CF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445" y="1828800"/>
            <a:ext cx="5702300" cy="8001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61B9320-F19A-F4A0-EB24-D7073F03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3169589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3017520" cy="20421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Crossovers: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rgbClr val="00B050"/>
                </a:solidFill>
              </a:rPr>
              <a:t>One Point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Two points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Uniform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6C89B-A0C3-234C-B2B5-CE5E41303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053" y="1548401"/>
            <a:ext cx="5845293" cy="1880599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62AC334-596C-4CF9-BE60-96EA6230CA03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7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DE7B3-815E-244D-F2B9-8EFD8C982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9084" y="3746791"/>
            <a:ext cx="5950909" cy="2521075"/>
          </a:xfrm>
          <a:prstGeom prst="rect">
            <a:avLst/>
          </a:prstGeom>
        </p:spPr>
      </p:pic>
      <p:sp>
        <p:nvSpPr>
          <p:cNvPr id="9" name="Title 11">
            <a:extLst>
              <a:ext uri="{FF2B5EF4-FFF2-40B4-BE49-F238E27FC236}">
                <a16:creationId xmlns:a16="http://schemas.microsoft.com/office/drawing/2014/main" id="{776C7C99-794D-D1B3-6501-388029C8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3302512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79825"/>
            <a:ext cx="3550920" cy="21945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Mutators: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Swap Mutation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Scramble Mutation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Bit Flip Mutation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Inversion Mutation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6C89B-A0C3-234C-B2B5-CE5E41303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0" y="1905000"/>
            <a:ext cx="6899357" cy="944210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2F9147E-E8C0-4DCE-B8D9-A0EC9897DD7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8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FC6DAA-1C9D-B2BC-E870-031C5A92C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0" y="3630084"/>
            <a:ext cx="6108700" cy="2502359"/>
          </a:xfrm>
          <a:prstGeom prst="rect">
            <a:avLst/>
          </a:prstGeom>
        </p:spPr>
      </p:pic>
      <p:sp>
        <p:nvSpPr>
          <p:cNvPr id="9" name="Title 11">
            <a:extLst>
              <a:ext uri="{FF2B5EF4-FFF2-40B4-BE49-F238E27FC236}">
                <a16:creationId xmlns:a16="http://schemas.microsoft.com/office/drawing/2014/main" id="{89E9407D-9742-4736-3DC8-9D6E5574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17643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160" y="1299426"/>
            <a:ext cx="3433443" cy="1813560"/>
          </a:xfrm>
        </p:spPr>
        <p:txBody>
          <a:bodyPr>
            <a:normAutofit/>
          </a:bodyPr>
          <a:lstStyle/>
          <a:p>
            <a:pPr marL="275034" lvl="1" indent="0">
              <a:lnSpc>
                <a:spcPct val="100000"/>
              </a:lnSpc>
              <a:buNone/>
            </a:pPr>
            <a:r>
              <a:rPr lang="en-US" dirty="0"/>
              <a:t>Survivor selection:</a:t>
            </a:r>
            <a:endParaRPr lang="en-US" dirty="0">
              <a:solidFill>
                <a:srgbClr val="00B05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Fitness Based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Age Based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3C311C-E257-7075-CD38-4E4FD5B5F412}"/>
              </a:ext>
            </a:extLst>
          </p:cNvPr>
          <p:cNvGrpSpPr/>
          <p:nvPr/>
        </p:nvGrpSpPr>
        <p:grpSpPr>
          <a:xfrm>
            <a:off x="3667123" y="1427453"/>
            <a:ext cx="7686676" cy="3643154"/>
            <a:chOff x="2600324" y="2789913"/>
            <a:chExt cx="7686676" cy="36431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D6C89B-A0C3-234C-B2B5-CE5E41303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3526" y="3026840"/>
              <a:ext cx="6686551" cy="316123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7DDE13-AEAA-4446-AC2A-887C76C2453D}"/>
                </a:ext>
              </a:extLst>
            </p:cNvPr>
            <p:cNvSpPr txBox="1"/>
            <p:nvPr/>
          </p:nvSpPr>
          <p:spPr>
            <a:xfrm>
              <a:off x="2701924" y="6063735"/>
              <a:ext cx="2784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Generation/population </a:t>
              </a:r>
              <a:r>
                <a:rPr lang="en-US" i="1" dirty="0" err="1"/>
                <a:t>i</a:t>
              </a:r>
              <a:endParaRPr lang="en-US" i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FBF07D-A548-2046-B8FA-A26EF398EF99}"/>
                </a:ext>
              </a:extLst>
            </p:cNvPr>
            <p:cNvSpPr txBox="1"/>
            <p:nvPr/>
          </p:nvSpPr>
          <p:spPr>
            <a:xfrm>
              <a:off x="7239000" y="6063735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Generation/population </a:t>
              </a:r>
              <a:r>
                <a:rPr lang="en-US" i="1" dirty="0"/>
                <a:t>i+1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2C7215-CA70-3B48-9644-7B317BA54D9C}"/>
                </a:ext>
              </a:extLst>
            </p:cNvPr>
            <p:cNvSpPr txBox="1"/>
            <p:nvPr/>
          </p:nvSpPr>
          <p:spPr>
            <a:xfrm>
              <a:off x="4800600" y="46482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offsprings</a:t>
              </a:r>
              <a:endParaRPr lang="en-US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A80D7-5F47-E546-9FBB-B54DB4B8A8A2}"/>
                </a:ext>
              </a:extLst>
            </p:cNvPr>
            <p:cNvSpPr txBox="1"/>
            <p:nvPr/>
          </p:nvSpPr>
          <p:spPr>
            <a:xfrm>
              <a:off x="2600324" y="2789913"/>
              <a:ext cx="100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5A7812-238F-E949-8B99-73102E7A337B}"/>
                </a:ext>
              </a:extLst>
            </p:cNvPr>
            <p:cNvSpPr txBox="1"/>
            <p:nvPr/>
          </p:nvSpPr>
          <p:spPr>
            <a:xfrm>
              <a:off x="3429000" y="2808504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Chromosome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4607C8-95DC-CA4E-94E0-F8CB565F62B4}"/>
                </a:ext>
              </a:extLst>
            </p:cNvPr>
            <p:cNvSpPr txBox="1"/>
            <p:nvPr/>
          </p:nvSpPr>
          <p:spPr>
            <a:xfrm>
              <a:off x="7315200" y="2790982"/>
              <a:ext cx="1007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F39722-59C3-6845-9968-90ADEB9BFD78}"/>
                </a:ext>
              </a:extLst>
            </p:cNvPr>
            <p:cNvSpPr txBox="1"/>
            <p:nvPr/>
          </p:nvSpPr>
          <p:spPr>
            <a:xfrm>
              <a:off x="8146441" y="2809573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Chromosome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A8CA70-C359-6D45-8BD7-3AF1BD440EF1}"/>
                </a:ext>
              </a:extLst>
            </p:cNvPr>
            <p:cNvSpPr txBox="1"/>
            <p:nvPr/>
          </p:nvSpPr>
          <p:spPr>
            <a:xfrm>
              <a:off x="4759326" y="3686022"/>
              <a:ext cx="1031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6492B1-14CD-D040-B20B-490A68134565}"/>
                </a:ext>
              </a:extLst>
            </p:cNvPr>
            <p:cNvSpPr txBox="1"/>
            <p:nvPr/>
          </p:nvSpPr>
          <p:spPr>
            <a:xfrm>
              <a:off x="5678184" y="3704409"/>
              <a:ext cx="1560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Chromosome</a:t>
              </a:r>
            </a:p>
          </p:txBody>
        </p:sp>
      </p:grp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EA2E25EA-1CD2-4A54-8C7E-E027B372DEBE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9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2B4699-26FE-5638-EAA1-3F74B1DDF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49" y="5762194"/>
            <a:ext cx="6616700" cy="304800"/>
          </a:xfrm>
          <a:prstGeom prst="rect">
            <a:avLst/>
          </a:prstGeom>
        </p:spPr>
      </p:pic>
      <p:sp>
        <p:nvSpPr>
          <p:cNvPr id="19" name="Title 11">
            <a:extLst>
              <a:ext uri="{FF2B5EF4-FFF2-40B4-BE49-F238E27FC236}">
                <a16:creationId xmlns:a16="http://schemas.microsoft.com/office/drawing/2014/main" id="{F963C359-55F4-9154-C7C3-CB344DEA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39749466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C81D933-9B78-1D4A-8C12-3202BB69687E}" vid="{A7D555CF-1B06-214F-940B-C97E63729543}"/>
    </a:ext>
  </a:extLst>
</a:theme>
</file>

<file path=ppt/theme/theme4.xml><?xml version="1.0" encoding="utf-8"?>
<a:theme xmlns:a="http://schemas.openxmlformats.org/drawingml/2006/main" name="INLwhite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1" ma:contentTypeDescription="Create a new document." ma:contentTypeScope="" ma:versionID="afe61b6fc7d66b9fc94ea4b6fed94eb9">
  <xsd:schema xmlns:xsd="http://www.w3.org/2001/XMLSchema" xmlns:xs="http://www.w3.org/2001/XMLSchema" xmlns:p="http://schemas.microsoft.com/office/2006/metadata/properties" xmlns:ns2="e6cba3a1-1013-472a-b3ba-ce16017401c5" xmlns:ns3="40a6561d-8ad2-48c6-b10d-6c4d8e9afc2c" targetNamespace="http://schemas.microsoft.com/office/2006/metadata/properties" ma:root="true" ma:fieldsID="9bf3c75cdcae3d05d928c745cb6b78ee" ns2:_="" ns3:_="">
    <xsd:import namespace="e6cba3a1-1013-472a-b3ba-ce16017401c5"/>
    <xsd:import namespace="40a6561d-8ad2-48c6-b10d-6c4d8e9afc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D7726-4963-492E-94A9-D39640D2044A}">
  <ds:schemaRefs>
    <ds:schemaRef ds:uri="http://purl.org/dc/dcmitype/"/>
    <ds:schemaRef ds:uri="http://purl.org/dc/terms/"/>
    <ds:schemaRef ds:uri="e6cba3a1-1013-472a-b3ba-ce16017401c5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40a6561d-8ad2-48c6-b10d-6c4d8e9afc2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F74CE4-5A4A-4679-AC26-1D701C6866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ba3a1-1013-472a-b3ba-ce16017401c5"/>
    <ds:schemaRef ds:uri="40a6561d-8ad2-48c6-b10d-6c4d8e9afc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A55C0F-8F6E-4EA0-A56B-DFAF5E6CCE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1504</Words>
  <Application>Microsoft Macintosh PowerPoint</Application>
  <PresentationFormat>Widescreen</PresentationFormat>
  <Paragraphs>340</Paragraphs>
  <Slides>26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Arial</vt:lpstr>
      <vt:lpstr>Arial Black</vt:lpstr>
      <vt:lpstr>Calibri</vt:lpstr>
      <vt:lpstr>Calibri Light</vt:lpstr>
      <vt:lpstr>Cambria Math</vt:lpstr>
      <vt:lpstr>Courier New</vt:lpstr>
      <vt:lpstr>Helvetica</vt:lpstr>
      <vt:lpstr>Myriad Pro Condensed</vt:lpstr>
      <vt:lpstr>Times New Roman</vt:lpstr>
      <vt:lpstr>Wingdings</vt:lpstr>
      <vt:lpstr>Office Theme</vt:lpstr>
      <vt:lpstr>INL 2020</vt:lpstr>
      <vt:lpstr>1_Office Theme</vt:lpstr>
      <vt:lpstr>INLwhite</vt:lpstr>
      <vt:lpstr>PowerPoint Presentation</vt:lpstr>
      <vt:lpstr>Genetic Algorithms: Overview</vt:lpstr>
      <vt:lpstr>Notation</vt:lpstr>
      <vt:lpstr>Flowchart and Corresponding Input</vt:lpstr>
      <vt:lpstr>Overview of GAs</vt:lpstr>
      <vt:lpstr>Evolutionary Operators of GAs</vt:lpstr>
      <vt:lpstr>Evolutionary Operators of GAs</vt:lpstr>
      <vt:lpstr>Evolutionary Operators of GAs</vt:lpstr>
      <vt:lpstr>Evolutionary Operators of GAs</vt:lpstr>
      <vt:lpstr>Evolutionary Operators of GAs</vt:lpstr>
      <vt:lpstr>Demonstration: Initial Loading Simplified Problem</vt:lpstr>
      <vt:lpstr>Demonstration: Initial Results</vt:lpstr>
      <vt:lpstr>User-defined objective function via external models</vt:lpstr>
      <vt:lpstr>User-defined Constraints in the external model/and Functions</vt:lpstr>
      <vt:lpstr>User-defined Constraints in the external model/and Functions</vt:lpstr>
      <vt:lpstr>Hands-on session</vt:lpstr>
      <vt:lpstr>Exercise1 (1_GA_MaxwRep.xml)</vt:lpstr>
      <vt:lpstr>Exercise2 (./doc/workshop/optimizer/GeneticAlgorithms/Inputs/2_GA_MinwoRep.xml)</vt:lpstr>
      <vt:lpstr>Exercise3 (Maximization with explicit constraints) start from the starter exercise 2</vt:lpstr>
      <vt:lpstr>Exercise4 (Continuous problem with implicit constraint)</vt:lpstr>
      <vt:lpstr>Backup Slides</vt:lpstr>
      <vt:lpstr>PowerPoint Presentation</vt:lpstr>
      <vt:lpstr>Enhancements and Acceleration</vt:lpstr>
      <vt:lpstr>PowerPoint Presentation</vt:lpstr>
      <vt:lpstr>Thank you for your attention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</cp:revision>
  <dcterms:created xsi:type="dcterms:W3CDTF">2017-05-03T14:56:50Z</dcterms:created>
  <dcterms:modified xsi:type="dcterms:W3CDTF">2022-07-24T19:43:36Z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</Properties>
</file>